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9"/>
  </p:notesMasterIdLst>
  <p:handoutMasterIdLst>
    <p:handoutMasterId r:id="rId20"/>
  </p:handoutMasterIdLst>
  <p:sldIdLst>
    <p:sldId id="262" r:id="rId5"/>
    <p:sldId id="518" r:id="rId6"/>
    <p:sldId id="259" r:id="rId7"/>
    <p:sldId id="519" r:id="rId8"/>
    <p:sldId id="511" r:id="rId9"/>
    <p:sldId id="453" r:id="rId10"/>
    <p:sldId id="425" r:id="rId11"/>
    <p:sldId id="507" r:id="rId12"/>
    <p:sldId id="516" r:id="rId13"/>
    <p:sldId id="485" r:id="rId14"/>
    <p:sldId id="512" r:id="rId15"/>
    <p:sldId id="506" r:id="rId16"/>
    <p:sldId id="517" r:id="rId17"/>
    <p:sldId id="271" r:id="rId18"/>
  </p:sldIdLst>
  <p:sldSz cx="9144000" cy="6858000" type="screen4x3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5134"/>
    <a:srgbClr val="FFD347"/>
    <a:srgbClr val="0C0A56"/>
    <a:srgbClr val="C06818"/>
    <a:srgbClr val="FFE38B"/>
    <a:srgbClr val="BE9315"/>
    <a:srgbClr val="A5801E"/>
    <a:srgbClr val="F3903C"/>
    <a:srgbClr val="2B137D"/>
    <a:srgbClr val="2C3C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57" autoAdjust="0"/>
    <p:restoredTop sz="92721" autoAdjust="0"/>
  </p:normalViewPr>
  <p:slideViewPr>
    <p:cSldViewPr snapToGrid="0" snapToObjects="1">
      <p:cViewPr varScale="1">
        <p:scale>
          <a:sx n="116" d="100"/>
          <a:sy n="116" d="100"/>
        </p:scale>
        <p:origin x="192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960" y="-112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45659" cy="493713"/>
          </a:xfrm>
          <a:prstGeom prst="rect">
            <a:avLst/>
          </a:prstGeom>
        </p:spPr>
        <p:txBody>
          <a:bodyPr vert="horz" lIns="95228" tIns="47615" rIns="95228" bIns="4761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7" y="4"/>
            <a:ext cx="2945659" cy="493713"/>
          </a:xfrm>
          <a:prstGeom prst="rect">
            <a:avLst/>
          </a:prstGeom>
        </p:spPr>
        <p:txBody>
          <a:bodyPr vert="horz" lIns="95228" tIns="47615" rIns="95228" bIns="47615" rtlCol="0"/>
          <a:lstStyle>
            <a:lvl1pPr algn="r">
              <a:defRPr sz="1300"/>
            </a:lvl1pPr>
          </a:lstStyle>
          <a:p>
            <a:fld id="{924D25D9-D657-CE41-A292-69F12DA30479}" type="datetimeFigureOut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9378828"/>
            <a:ext cx="2945659" cy="493713"/>
          </a:xfrm>
          <a:prstGeom prst="rect">
            <a:avLst/>
          </a:prstGeom>
        </p:spPr>
        <p:txBody>
          <a:bodyPr vert="horz" lIns="95228" tIns="47615" rIns="95228" bIns="4761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7" y="9378828"/>
            <a:ext cx="2945659" cy="493713"/>
          </a:xfrm>
          <a:prstGeom prst="rect">
            <a:avLst/>
          </a:prstGeom>
        </p:spPr>
        <p:txBody>
          <a:bodyPr vert="horz" lIns="95228" tIns="47615" rIns="95228" bIns="47615" rtlCol="0" anchor="b"/>
          <a:lstStyle>
            <a:lvl1pPr algn="r">
              <a:defRPr sz="1300"/>
            </a:lvl1pPr>
          </a:lstStyle>
          <a:p>
            <a:fld id="{E9B5FBB6-BC5C-7D45-B1F7-30467EA392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32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45659" cy="493713"/>
          </a:xfrm>
          <a:prstGeom prst="rect">
            <a:avLst/>
          </a:prstGeom>
        </p:spPr>
        <p:txBody>
          <a:bodyPr vert="horz" lIns="95228" tIns="47615" rIns="95228" bIns="4761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7" y="4"/>
            <a:ext cx="2945659" cy="493713"/>
          </a:xfrm>
          <a:prstGeom prst="rect">
            <a:avLst/>
          </a:prstGeom>
        </p:spPr>
        <p:txBody>
          <a:bodyPr vert="horz" lIns="95228" tIns="47615" rIns="95228" bIns="47615" rtlCol="0"/>
          <a:lstStyle>
            <a:lvl1pPr algn="r">
              <a:defRPr sz="1300"/>
            </a:lvl1pPr>
          </a:lstStyle>
          <a:p>
            <a:fld id="{730B5278-4CA1-4C4E-B178-2C460E5B3383}" type="datetimeFigureOut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28" tIns="47615" rIns="95228" bIns="476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8"/>
            <a:ext cx="5438140" cy="4443413"/>
          </a:xfrm>
          <a:prstGeom prst="rect">
            <a:avLst/>
          </a:prstGeom>
        </p:spPr>
        <p:txBody>
          <a:bodyPr vert="horz" lIns="95228" tIns="47615" rIns="95228" bIns="47615" rtlCol="0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9378828"/>
            <a:ext cx="2945659" cy="493713"/>
          </a:xfrm>
          <a:prstGeom prst="rect">
            <a:avLst/>
          </a:prstGeom>
        </p:spPr>
        <p:txBody>
          <a:bodyPr vert="horz" lIns="95228" tIns="47615" rIns="95228" bIns="4761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7" y="9378828"/>
            <a:ext cx="2945659" cy="493713"/>
          </a:xfrm>
          <a:prstGeom prst="rect">
            <a:avLst/>
          </a:prstGeom>
        </p:spPr>
        <p:txBody>
          <a:bodyPr vert="horz" lIns="95228" tIns="47615" rIns="95228" bIns="47615" rtlCol="0" anchor="b"/>
          <a:lstStyle>
            <a:lvl1pPr algn="r">
              <a:defRPr sz="1300"/>
            </a:lvl1pPr>
          </a:lstStyle>
          <a:p>
            <a:fld id="{CCAB5FFF-301B-284B-814A-299AE5D4C1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39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17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580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776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27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033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578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51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066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95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Симентек</a:t>
            </a:r>
            <a:r>
              <a:rPr lang="ru-RU" baseline="0" dirty="0"/>
              <a:t> позволяет разработать математическую модель объекта управления и исследовать его. (динамические </a:t>
            </a:r>
            <a:r>
              <a:rPr lang="ru-RU" baseline="0" dirty="0" err="1"/>
              <a:t>свойстава</a:t>
            </a:r>
            <a:r>
              <a:rPr lang="ru-RU" baseline="0" dirty="0"/>
              <a:t>: выдерживает ли температуры, </a:t>
            </a:r>
            <a:r>
              <a:rPr lang="ru-RU" baseline="0" dirty="0" err="1"/>
              <a:t>взывается</a:t>
            </a:r>
            <a:r>
              <a:rPr lang="ru-RU" baseline="0" dirty="0"/>
              <a:t> ли </a:t>
            </a:r>
            <a:r>
              <a:rPr lang="ru-RU" baseline="0" dirty="0" err="1"/>
              <a:t>чтото</a:t>
            </a:r>
            <a:r>
              <a:rPr lang="ru-RU" baseline="0" dirty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634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198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198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B5FFF-301B-284B-814A-299AE5D4C19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20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272359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153103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041468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470872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054128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996704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20790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906899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73762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87183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077694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88187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31898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100522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30458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838710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337455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11436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29368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622616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87534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0272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967583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487704"/>
      </p:ext>
    </p:extLst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50230"/>
      </p:ext>
    </p:extLst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19363"/>
      </p:ext>
    </p:extLst>
  </p:cSld>
  <p:clrMapOvr>
    <a:masterClrMapping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434385"/>
      </p:ext>
    </p:extLst>
  </p:cSld>
  <p:clrMapOvr>
    <a:masterClrMapping/>
  </p:clrMapOvr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815417"/>
      </p:ext>
    </p:extLst>
  </p:cSld>
  <p:clrMapOvr>
    <a:masterClrMapping/>
  </p:clrMapOvr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091073"/>
      </p:ext>
    </p:extLst>
  </p:cSld>
  <p:clrMapOvr>
    <a:masterClrMapping/>
  </p:clrMapOvr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158146"/>
      </p:ext>
    </p:extLst>
  </p:cSld>
  <p:clrMapOvr>
    <a:masterClrMapping/>
  </p:clrMapOvr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80875"/>
      </p:ext>
    </p:extLst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338196"/>
      </p:ext>
    </p:extLst>
  </p:cSld>
  <p:clrMapOvr>
    <a:masterClrMapping/>
  </p:clrMapOvr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350059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66111"/>
      </p:ext>
    </p:extLst>
  </p:cSld>
  <p:clrMapOvr>
    <a:masterClrMapping/>
  </p:clrMapOvr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197632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35349"/>
      </p:ext>
    </p:extLst>
  </p:cSld>
  <p:clrMapOvr>
    <a:masterClrMapping/>
  </p:clrMapOvr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872212"/>
      </p:ext>
    </p:extLst>
  </p:cSld>
  <p:clrMapOvr>
    <a:masterClrMapping/>
  </p:clrMapOvr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70500"/>
      </p:ext>
    </p:extLst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438805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709686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443021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209021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04375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191630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92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02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8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4587-A3F1-47A4-907C-2FC5A84A1EE7}" type="datetime1">
              <a:rPr lang="en-US" smtClean="0"/>
              <a:pPr/>
              <a:t>6/26/24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119EF-04A4-854E-8AD6-390587D117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40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1.png"/><Relationship Id="rId5" Type="http://schemas.openxmlformats.org/officeDocument/2006/relationships/image" Target="../media/image69.jp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7.png"/><Relationship Id="rId16" Type="http://schemas.openxmlformats.org/officeDocument/2006/relationships/image" Target="../media/image6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5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44.jpg"/><Relationship Id="rId4" Type="http://schemas.openxmlformats.org/officeDocument/2006/relationships/image" Target="../media/image39.jpe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30199" y="5949280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C3C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en-US" b="1" dirty="0">
                <a:solidFill>
                  <a:srgbClr val="2C3C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VS, LLS</a:t>
            </a:r>
            <a:endParaRPr lang="ru-RU" b="1" dirty="0">
              <a:solidFill>
                <a:srgbClr val="2C3C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2C3C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b="1" dirty="0">
                <a:solidFill>
                  <a:srgbClr val="2C3C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dirty="0">
              <a:solidFill>
                <a:srgbClr val="2C3C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25631" y="4941168"/>
            <a:ext cx="8594841" cy="910952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rgbClr val="2C3C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sz="2000" dirty="0">
                <a:solidFill>
                  <a:srgbClr val="2C3C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C3C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universal integrated developer platform for 1D simulation in design process and different industry</a:t>
            </a:r>
            <a:endParaRPr lang="ru-RU" sz="2000" dirty="0">
              <a:solidFill>
                <a:srgbClr val="2C3C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276872"/>
            <a:ext cx="91440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2C3C7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rgbClr val="2C3C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1D simulation</a:t>
            </a:r>
            <a:r>
              <a:rPr lang="ru-RU" sz="4400" dirty="0">
                <a:solidFill>
                  <a:srgbClr val="2C3C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rgbClr val="2C3C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 complex object</a:t>
            </a:r>
            <a:endParaRPr lang="ru-RU" sz="4400" dirty="0">
              <a:solidFill>
                <a:srgbClr val="2C3C7D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endParaRPr lang="en-US" sz="3600" dirty="0">
              <a:solidFill>
                <a:srgbClr val="2C3C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"/>
    </mc:Choice>
    <mc:Fallback xmlns="">
      <p:transition spd="slow" advTm="89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3999" cy="533400"/>
          </a:xfrm>
        </p:spPr>
        <p:txBody>
          <a:bodyPr anchor="b">
            <a:normAutofit/>
          </a:bodyPr>
          <a:lstStyle/>
          <a:p>
            <a:pPr algn="ctr"/>
            <a:r>
              <a:rPr lang="en-US" sz="28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for control systems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/>
          <a:lstStyle/>
          <a:p>
            <a:pPr marL="889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ontrol software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</a:t>
            </a:r>
            <a:r>
              <a:rPr lang="en-US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complex object like NPP, arise a global task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</a:t>
            </a:r>
            <a:r>
              <a:rPr lang="en-US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communication  between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programmers and</a:t>
            </a:r>
            <a:r>
              <a:rPr lang="en-US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engineers with different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specialty</a:t>
            </a:r>
            <a:endParaRPr lang="ru-RU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7" descr="G:\My Documents\3В  Технологии\РТСОФТ\3D_pip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61899"/>
            <a:ext cx="1313963" cy="98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Группа 31"/>
          <p:cNvGrpSpPr/>
          <p:nvPr/>
        </p:nvGrpSpPr>
        <p:grpSpPr>
          <a:xfrm>
            <a:off x="980478" y="1831475"/>
            <a:ext cx="2505514" cy="1544876"/>
            <a:chOff x="1795024" y="1618456"/>
            <a:chExt cx="2505514" cy="1544876"/>
          </a:xfrm>
        </p:grpSpPr>
        <p:pic>
          <p:nvPicPr>
            <p:cNvPr id="8" name="Picture 3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40893" y="1618456"/>
              <a:ext cx="481013" cy="46672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9" name="Picture 3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0894" y="2111832"/>
              <a:ext cx="481012" cy="46672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7" name="Picture 9" descr="ACAD_Shem_Zoome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648880"/>
              <a:ext cx="1283493" cy="962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795024" y="2578557"/>
              <a:ext cx="2505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 algn="ctr">
                <a:buClr>
                  <a:srgbClr val="F3903C"/>
                </a:buClr>
              </a:pPr>
              <a:r>
                <a:rPr lang="en-US" sz="1600" dirty="0" err="1">
                  <a:solidFill>
                    <a:srgbClr val="0C0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Technicla</a:t>
              </a:r>
              <a:r>
                <a:rPr lang="en-US" sz="1600" dirty="0">
                  <a:solidFill>
                    <a:srgbClr val="0C0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specification</a:t>
              </a:r>
              <a:endPara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 algn="ctr">
                <a:buClr>
                  <a:srgbClr val="F3903C"/>
                </a:buClr>
              </a:pPr>
              <a:r>
                <a:rPr lang="ru-RU" sz="1600" dirty="0">
                  <a:solidFill>
                    <a:srgbClr val="0C0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600" dirty="0">
                  <a:solidFill>
                    <a:srgbClr val="0C0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texts</a:t>
              </a:r>
              <a:r>
                <a:rPr lang="ru-RU" sz="1600" dirty="0">
                  <a:solidFill>
                    <a:srgbClr val="0C0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>
                  <a:solidFill>
                    <a:srgbClr val="0C0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diagrams</a:t>
              </a:r>
              <a:r>
                <a:rPr lang="ru-RU" sz="1600" dirty="0">
                  <a:solidFill>
                    <a:srgbClr val="0C0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>
                  <a:solidFill>
                    <a:srgbClr val="0C0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tables</a:t>
              </a:r>
              <a:r>
                <a:rPr lang="ru-RU" sz="1600" dirty="0">
                  <a:solidFill>
                    <a:srgbClr val="0C0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</a:p>
          </p:txBody>
        </p:sp>
      </p:grpSp>
      <p:pic>
        <p:nvPicPr>
          <p:cNvPr id="17" name="Рисунок 16" descr="fc0d47e2a3705870601ce63d4c09bc2a_full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5575" y="2695075"/>
            <a:ext cx="2386013" cy="1065373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5546804" y="1946220"/>
            <a:ext cx="1615996" cy="795316"/>
            <a:chOff x="4597192" y="4498877"/>
            <a:chExt cx="1615996" cy="795316"/>
          </a:xfrm>
        </p:grpSpPr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0104" y="4498877"/>
              <a:ext cx="1470172" cy="795316"/>
            </a:xfrm>
            <a:prstGeom prst="rect">
              <a:avLst/>
            </a:prstGeom>
            <a:noFill/>
            <a:ln w="9525">
              <a:solidFill>
                <a:srgbClr val="2C3C7D"/>
              </a:solidFill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4597192" y="4948415"/>
              <a:ext cx="16159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 algn="ctr">
                <a:buClr>
                  <a:srgbClr val="F3903C"/>
                </a:buClr>
              </a:pPr>
              <a:r>
                <a:rPr lang="en-US" sz="1600" dirty="0">
                  <a:solidFill>
                    <a:srgbClr val="0C0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Code C</a:t>
              </a:r>
              <a:endPara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950177" y="3224320"/>
            <a:ext cx="1983179" cy="1091721"/>
            <a:chOff x="2288221" y="3271055"/>
            <a:chExt cx="1983179" cy="1091721"/>
          </a:xfrm>
        </p:grpSpPr>
        <p:pic>
          <p:nvPicPr>
            <p:cNvPr id="22" name="Picture 10" descr="j0433941[1]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99540" y="3271055"/>
              <a:ext cx="85725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2288221" y="3993444"/>
              <a:ext cx="198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 algn="ctr">
                <a:buClr>
                  <a:srgbClr val="F3903C"/>
                </a:buClr>
              </a:pPr>
              <a:r>
                <a:rPr lang="en-US" dirty="0">
                  <a:solidFill>
                    <a:srgbClr val="0C0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Process designer</a:t>
              </a:r>
              <a:endPara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485992" y="3224320"/>
            <a:ext cx="1983179" cy="1091721"/>
            <a:chOff x="2288221" y="3271055"/>
            <a:chExt cx="1983179" cy="1091721"/>
          </a:xfrm>
        </p:grpSpPr>
        <p:pic>
          <p:nvPicPr>
            <p:cNvPr id="26" name="Picture 10" descr="j0433941[1]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99540" y="3271055"/>
              <a:ext cx="85725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2288221" y="3993444"/>
              <a:ext cx="1983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 algn="ctr">
                <a:buClr>
                  <a:srgbClr val="F3903C"/>
                </a:buClr>
              </a:pPr>
              <a:r>
                <a:rPr lang="en-US" dirty="0">
                  <a:solidFill>
                    <a:srgbClr val="0C0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Programmer</a:t>
              </a:r>
              <a:endPara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0863" y="5124404"/>
            <a:ext cx="2505514" cy="1610102"/>
            <a:chOff x="1316392" y="3966888"/>
            <a:chExt cx="2505514" cy="2072962"/>
          </a:xfrm>
        </p:grpSpPr>
        <p:sp>
          <p:nvSpPr>
            <p:cNvPr id="19" name="TextBox 18"/>
            <p:cNvSpPr txBox="1"/>
            <p:nvPr/>
          </p:nvSpPr>
          <p:spPr>
            <a:xfrm>
              <a:off x="1316392" y="5286969"/>
              <a:ext cx="2505514" cy="75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 algn="ctr">
                <a:buClr>
                  <a:srgbClr val="F3903C"/>
                </a:buClr>
              </a:pPr>
              <a:r>
                <a:rPr lang="en-US" sz="1600" dirty="0">
                  <a:solidFill>
                    <a:srgbClr val="0C0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Specification in</a:t>
              </a:r>
            </a:p>
            <a:p>
              <a:pPr marL="228600" indent="-228600" algn="ctr">
                <a:buClr>
                  <a:srgbClr val="F3903C"/>
                </a:buClr>
              </a:pPr>
              <a:r>
                <a:rPr lang="en-US" sz="1600" dirty="0" err="1">
                  <a:solidFill>
                    <a:srgbClr val="0C0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SimInTech</a:t>
              </a:r>
              <a:r>
                <a:rPr lang="en-US" sz="1600" dirty="0">
                  <a:solidFill>
                    <a:srgbClr val="0C0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diagrams</a:t>
              </a:r>
              <a:endPara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Рисунок 28" descr="Схема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1674" y="3966888"/>
              <a:ext cx="1827922" cy="1320080"/>
            </a:xfrm>
            <a:prstGeom prst="rect">
              <a:avLst/>
            </a:prstGeom>
          </p:spPr>
        </p:pic>
      </p:grpSp>
      <p:sp>
        <p:nvSpPr>
          <p:cNvPr id="30" name="Стрелка вправо 29"/>
          <p:cNvSpPr/>
          <p:nvPr/>
        </p:nvSpPr>
        <p:spPr>
          <a:xfrm>
            <a:off x="3366540" y="1976050"/>
            <a:ext cx="2410919" cy="672525"/>
          </a:xfrm>
          <a:prstGeom prst="rightArrow">
            <a:avLst/>
          </a:prstGeom>
          <a:solidFill>
            <a:srgbClr val="FFC000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1600" dirty="0">
              <a:latin typeface="BankGothicMediumC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3297810" y="5300501"/>
            <a:ext cx="1736472" cy="795316"/>
            <a:chOff x="4670104" y="4498877"/>
            <a:chExt cx="1615996" cy="795316"/>
          </a:xfrm>
        </p:grpSpPr>
        <p:pic>
          <p:nvPicPr>
            <p:cNvPr id="36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0104" y="4498877"/>
              <a:ext cx="1470172" cy="795316"/>
            </a:xfrm>
            <a:prstGeom prst="rect">
              <a:avLst/>
            </a:prstGeom>
            <a:noFill/>
            <a:ln w="9525">
              <a:solidFill>
                <a:srgbClr val="2C3C7D"/>
              </a:solidFill>
              <a:miter lim="800000"/>
              <a:headEnd/>
              <a:tailEnd/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4670104" y="4955639"/>
              <a:ext cx="16159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 algn="ctr">
                <a:buClr>
                  <a:srgbClr val="F3903C"/>
                </a:buClr>
              </a:pPr>
              <a:r>
                <a:rPr lang="en-US" sz="1600" dirty="0">
                  <a:solidFill>
                    <a:srgbClr val="0C0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Code</a:t>
              </a:r>
              <a:r>
                <a:rPr lang="ru-RU" sz="1600" dirty="0">
                  <a:solidFill>
                    <a:srgbClr val="0C0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</a:t>
              </a:r>
            </a:p>
          </p:txBody>
        </p:sp>
      </p:grpSp>
      <p:sp>
        <p:nvSpPr>
          <p:cNvPr id="34" name="Стрелка вправо 33"/>
          <p:cNvSpPr/>
          <p:nvPr/>
        </p:nvSpPr>
        <p:spPr>
          <a:xfrm>
            <a:off x="1927005" y="5643633"/>
            <a:ext cx="1544225" cy="672525"/>
          </a:xfrm>
          <a:prstGeom prst="rightArrow">
            <a:avLst/>
          </a:prstGeom>
          <a:solidFill>
            <a:srgbClr val="0C0A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>
                <a:solidFill>
                  <a:srgbClr val="FFC000"/>
                </a:solidFill>
                <a:latin typeface="BankGothicMediumC"/>
              </a:rPr>
              <a:t>генерация</a:t>
            </a:r>
          </a:p>
        </p:txBody>
      </p:sp>
      <p:sp>
        <p:nvSpPr>
          <p:cNvPr id="38" name="Выноска-облако 37"/>
          <p:cNvSpPr/>
          <p:nvPr/>
        </p:nvSpPr>
        <p:spPr>
          <a:xfrm>
            <a:off x="2890700" y="2045104"/>
            <a:ext cx="2655230" cy="649971"/>
          </a:xfrm>
          <a:prstGeom prst="cloudCallout">
            <a:avLst>
              <a:gd name="adj1" fmla="val 5755"/>
              <a:gd name="adj2" fmla="val 124355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  <a:endParaRPr lang="ru-RU" sz="16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521" y="1320553"/>
            <a:ext cx="8075061" cy="46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control software development process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0825" y="4542246"/>
            <a:ext cx="552663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ru-RU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en-US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code generation</a:t>
            </a:r>
            <a:endParaRPr lang="ru-RU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трелка вправо 40"/>
          <p:cNvSpPr/>
          <p:nvPr/>
        </p:nvSpPr>
        <p:spPr>
          <a:xfrm>
            <a:off x="2556377" y="3619758"/>
            <a:ext cx="1041846" cy="391779"/>
          </a:xfrm>
          <a:prstGeom prst="rightArrow">
            <a:avLst/>
          </a:prstGeom>
          <a:solidFill>
            <a:srgbClr val="FFC000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600" dirty="0">
              <a:latin typeface="BankGothicMediumC"/>
            </a:endParaRPr>
          </a:p>
        </p:txBody>
      </p:sp>
      <p:sp>
        <p:nvSpPr>
          <p:cNvPr id="43" name="Стрелка вправо 42"/>
          <p:cNvSpPr/>
          <p:nvPr/>
        </p:nvSpPr>
        <p:spPr>
          <a:xfrm>
            <a:off x="5216499" y="3554930"/>
            <a:ext cx="1041846" cy="391779"/>
          </a:xfrm>
          <a:prstGeom prst="rightArrow">
            <a:avLst/>
          </a:prstGeom>
          <a:solidFill>
            <a:srgbClr val="FFC000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600" dirty="0">
              <a:latin typeface="BankGothicMediumC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48388" y="376044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buClr>
                <a:srgbClr val="F3903C"/>
              </a:buClr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process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error in code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002090" y="4912538"/>
            <a:ext cx="3889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F3903C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SW by simulation</a:t>
            </a:r>
            <a:endParaRPr lang="ru-RU" sz="16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F3903C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human interpretation error</a:t>
            </a: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600" indent="-228600">
              <a:buClr>
                <a:srgbClr val="F3903C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for nuclear power </a:t>
            </a:r>
            <a:r>
              <a:rPr lang="en-US" sz="1600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palnt</a:t>
            </a:r>
            <a:endParaRPr lang="ru-RU" sz="16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F3903C"/>
              </a:buClr>
              <a:buFont typeface="Wingdings" pitchFamily="2" charset="2"/>
              <a:buChar char="ü"/>
            </a:pPr>
            <a:r>
              <a:rPr lang="ru-RU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16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accordance to specification</a:t>
            </a:r>
            <a:endParaRPr lang="ru-RU" sz="16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Phycore_b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081" y="1831475"/>
            <a:ext cx="1335507" cy="801650"/>
          </a:xfrm>
          <a:prstGeom prst="rect">
            <a:avLst/>
          </a:prstGeom>
        </p:spPr>
      </p:pic>
      <p:cxnSp>
        <p:nvCxnSpPr>
          <p:cNvPr id="51" name="Прямая соединительная линия 50"/>
          <p:cNvCxnSpPr/>
          <p:nvPr/>
        </p:nvCxnSpPr>
        <p:spPr>
          <a:xfrm>
            <a:off x="250825" y="4656068"/>
            <a:ext cx="8580094" cy="0"/>
          </a:xfrm>
          <a:prstGeom prst="line">
            <a:avLst/>
          </a:prstGeom>
          <a:ln>
            <a:solidFill>
              <a:srgbClr val="2C3C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124200" y="6345350"/>
            <a:ext cx="2895600" cy="365125"/>
          </a:xfrm>
        </p:spPr>
        <p:txBody>
          <a:bodyPr/>
          <a:lstStyle/>
          <a:p>
            <a:fld id="{7FE066A8-5AD0-4166-B985-FDDBEB2E1DB7}" type="slidenum">
              <a:rPr lang="en-US" smtClean="0">
                <a:latin typeface="BankGothicMediumC"/>
              </a:rPr>
              <a:pPr/>
              <a:t>10</a:t>
            </a:fld>
            <a:endParaRPr lang="en-US" dirty="0">
              <a:latin typeface="BankGothicMediumC"/>
            </a:endParaRPr>
          </a:p>
        </p:txBody>
      </p:sp>
      <p:sp>
        <p:nvSpPr>
          <p:cNvPr id="2" name="Надпись 19">
            <a:extLst>
              <a:ext uri="{FF2B5EF4-FFF2-40B4-BE49-F238E27FC236}">
                <a16:creationId xmlns:a16="http://schemas.microsoft.com/office/drawing/2014/main" id="{F557F978-CF6A-2FF3-920A-557480D5907C}"/>
              </a:ext>
            </a:extLst>
          </p:cNvPr>
          <p:cNvSpPr txBox="1">
            <a:spLocks noChangeArrowheads="1"/>
          </p:cNvSpPr>
          <p:nvPr/>
        </p:nvSpPr>
        <p:spPr bwMode="auto">
          <a:xfrm rot="20992608">
            <a:off x="2909620" y="4927583"/>
            <a:ext cx="1992773" cy="541454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14000"/>
              </a:lnSpc>
              <a:spcBef>
                <a:spcPts val="600"/>
              </a:spcBef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 60880</a:t>
            </a: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Sertifivated</a:t>
            </a:r>
            <a:r>
              <a:rPr kumimoji="0" lang="ru-RU" sz="12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272092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model in </a:t>
            </a:r>
            <a:r>
              <a:rPr lang="en-US" sz="3200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</a:t>
            </a:r>
            <a:r>
              <a:rPr lang="ru-RU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создать гибридную комплексную модель систем объекта для полунатурных испытания систем самолета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64288" y="4485605"/>
            <a:ext cx="844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BankGothicMediumC"/>
              </a:rPr>
              <a:t>2</a:t>
            </a:r>
            <a:r>
              <a:rPr lang="de-DE" sz="1600" b="1" dirty="0">
                <a:solidFill>
                  <a:schemeClr val="bg1"/>
                </a:solidFill>
                <a:latin typeface="BankGothicMediumC"/>
              </a:rPr>
              <a:t>0%</a:t>
            </a:r>
            <a:endParaRPr lang="en-US" sz="1600" b="1" dirty="0">
              <a:solidFill>
                <a:schemeClr val="bg1"/>
              </a:solidFill>
              <a:latin typeface="BankGothicMediumC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39836" y="3079512"/>
            <a:ext cx="1562986" cy="914400"/>
          </a:xfrm>
          <a:prstGeom prst="rect">
            <a:avLst/>
          </a:prstGeom>
          <a:solidFill>
            <a:srgbClr val="FFC000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data base</a:t>
            </a:r>
            <a:endParaRPr lang="ru-RU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10"/>
          <p:cNvGrpSpPr/>
          <p:nvPr/>
        </p:nvGrpSpPr>
        <p:grpSpPr>
          <a:xfrm>
            <a:off x="465837" y="1885297"/>
            <a:ext cx="2441487" cy="1641939"/>
            <a:chOff x="251520" y="1728413"/>
            <a:chExt cx="2598006" cy="184306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28413"/>
              <a:ext cx="2089724" cy="14932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33" y="1935748"/>
              <a:ext cx="2089724" cy="14932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92" y="2115879"/>
              <a:ext cx="2037034" cy="14556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4" name="TextBox 13"/>
          <p:cNvSpPr txBox="1"/>
          <p:nvPr/>
        </p:nvSpPr>
        <p:spPr>
          <a:xfrm>
            <a:off x="251520" y="1474654"/>
            <a:ext cx="3263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rgbClr val="F3903C"/>
              </a:buClr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software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19727" y="4054061"/>
            <a:ext cx="1655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1137" y="1418825"/>
            <a:ext cx="2271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r">
              <a:buClr>
                <a:srgbClr val="F3903C"/>
              </a:buClr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model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82050" y="1707260"/>
            <a:ext cx="165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Actuators</a:t>
            </a:r>
            <a:r>
              <a:rPr lang="ru-RU" sz="1400" dirty="0">
                <a:solidFill>
                  <a:srgbClr val="0C0A56"/>
                </a:solidFill>
                <a:latin typeface="BankGothicMediumC"/>
                <a:cs typeface="FranklinGothicBookG"/>
              </a:rPr>
              <a:t> </a:t>
            </a:r>
          </a:p>
          <a:p>
            <a:pPr marL="228600" indent="-228600" algn="ctr">
              <a:buClr>
                <a:srgbClr val="F3903C"/>
              </a:buClr>
            </a:pPr>
            <a:endParaRPr lang="ru-RU" sz="1400" dirty="0">
              <a:solidFill>
                <a:srgbClr val="0C0A56"/>
              </a:solidFill>
              <a:latin typeface="BankGothicMediumC"/>
              <a:cs typeface="FranklinGothicBookG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7023029" y="3930639"/>
            <a:ext cx="0" cy="487858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802822" y="3920115"/>
            <a:ext cx="1220207" cy="0"/>
          </a:xfrm>
          <a:prstGeom prst="line">
            <a:avLst/>
          </a:prstGeom>
          <a:ln>
            <a:solidFill>
              <a:srgbClr val="0C0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5215269" y="3975502"/>
            <a:ext cx="0" cy="718967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215269" y="4694469"/>
            <a:ext cx="1558524" cy="0"/>
          </a:xfrm>
          <a:prstGeom prst="line">
            <a:avLst/>
          </a:prstGeom>
          <a:ln>
            <a:solidFill>
              <a:srgbClr val="0C0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192188" y="2427654"/>
            <a:ext cx="165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Simulating</a:t>
            </a:r>
            <a:r>
              <a:rPr lang="ru-RU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26169" y="3510065"/>
            <a:ext cx="165522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ctr">
              <a:buClr>
                <a:srgbClr val="F3903C"/>
              </a:buClr>
            </a:pPr>
            <a:endParaRPr lang="ru-RU" sz="3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V="1">
            <a:off x="4882050" y="1964247"/>
            <a:ext cx="0" cy="1124754"/>
          </a:xfrm>
          <a:prstGeom prst="line">
            <a:avLst/>
          </a:prstGeom>
          <a:ln>
            <a:solidFill>
              <a:srgbClr val="0C0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18" idx="1"/>
          </p:cNvCxnSpPr>
          <p:nvPr/>
        </p:nvCxnSpPr>
        <p:spPr>
          <a:xfrm flipV="1">
            <a:off x="4882050" y="1964246"/>
            <a:ext cx="1831355" cy="4624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962264" y="2804644"/>
            <a:ext cx="1216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  <a:r>
              <a:rPr lang="ru-RU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67" name="Прямая со стрелкой 66"/>
          <p:cNvCxnSpPr/>
          <p:nvPr/>
        </p:nvCxnSpPr>
        <p:spPr>
          <a:xfrm flipH="1">
            <a:off x="5253579" y="2689264"/>
            <a:ext cx="1" cy="364420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5326195" y="4407897"/>
            <a:ext cx="1387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ru-RU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1400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perator</a:t>
            </a:r>
            <a:r>
              <a:rPr lang="ru-RU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commands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5253578" y="2689264"/>
            <a:ext cx="1459827" cy="0"/>
          </a:xfrm>
          <a:prstGeom prst="line">
            <a:avLst/>
          </a:prstGeom>
          <a:ln>
            <a:solidFill>
              <a:srgbClr val="0C0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84112" y="5981706"/>
            <a:ext cx="221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ru-RU" sz="1400" b="1" dirty="0">
                <a:solidFill>
                  <a:srgbClr val="0C0A56"/>
                </a:solidFill>
                <a:latin typeface="BankGothicMediumC"/>
                <a:cs typeface="FranklinGothicBookG"/>
              </a:rPr>
              <a:t>	</a:t>
            </a: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system hardware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DEA0014-6D33-46D2-8ABF-D2AC7E4E2C40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1649060" y="3813864"/>
            <a:ext cx="0" cy="1117253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1649060" y="3825038"/>
            <a:ext cx="2584823" cy="1"/>
          </a:xfrm>
          <a:prstGeom prst="line">
            <a:avLst/>
          </a:prstGeom>
          <a:ln>
            <a:solidFill>
              <a:srgbClr val="0C0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277792" y="4229033"/>
            <a:ext cx="1387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ru-RU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commands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 flipH="1" flipV="1">
            <a:off x="4581393" y="3975502"/>
            <a:ext cx="15326" cy="510103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1866900" y="4485605"/>
            <a:ext cx="2714493" cy="0"/>
          </a:xfrm>
          <a:prstGeom prst="line">
            <a:avLst/>
          </a:prstGeom>
          <a:ln>
            <a:solidFill>
              <a:srgbClr val="0C0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2535422" y="4276740"/>
            <a:ext cx="781493" cy="417729"/>
          </a:xfrm>
          <a:prstGeom prst="rect">
            <a:avLst/>
          </a:prstGeom>
          <a:solidFill>
            <a:srgbClr val="FFC000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ADC</a:t>
            </a:r>
            <a:endParaRPr lang="ru-RU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520275" y="3614287"/>
            <a:ext cx="781493" cy="417729"/>
          </a:xfrm>
          <a:prstGeom prst="rect">
            <a:avLst/>
          </a:prstGeom>
          <a:solidFill>
            <a:srgbClr val="FFC000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</a:t>
            </a:r>
            <a:endParaRPr lang="ru-RU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5" name="Прямая со стрелкой 74"/>
          <p:cNvCxnSpPr/>
          <p:nvPr/>
        </p:nvCxnSpPr>
        <p:spPr>
          <a:xfrm>
            <a:off x="1464049" y="3527236"/>
            <a:ext cx="0" cy="1403881"/>
          </a:xfrm>
          <a:prstGeom prst="straightConnector1">
            <a:avLst/>
          </a:prstGeom>
          <a:ln>
            <a:solidFill>
              <a:srgbClr val="0C0A56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15962" y="3802884"/>
            <a:ext cx="1284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</a:t>
            </a:r>
          </a:p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</a:p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debugging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509064" y="3658505"/>
            <a:ext cx="165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</a:t>
            </a:r>
            <a:r>
              <a:rPr lang="ru-RU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1866900" y="4485605"/>
            <a:ext cx="0" cy="445512"/>
          </a:xfrm>
          <a:prstGeom prst="line">
            <a:avLst/>
          </a:prstGeom>
          <a:ln>
            <a:solidFill>
              <a:srgbClr val="0C0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926169" y="2166044"/>
            <a:ext cx="1387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ru-RU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commands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>
            <a:off x="4665002" y="2427654"/>
            <a:ext cx="0" cy="626030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2894570" y="2427654"/>
            <a:ext cx="1770432" cy="0"/>
          </a:xfrm>
          <a:prstGeom prst="line">
            <a:avLst/>
          </a:prstGeom>
          <a:ln>
            <a:solidFill>
              <a:srgbClr val="0C0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>
            <a:off x="2894570" y="3079512"/>
            <a:ext cx="1345266" cy="9489"/>
          </a:xfrm>
          <a:prstGeom prst="straightConnector1">
            <a:avLst/>
          </a:prstGeom>
          <a:ln>
            <a:solidFill>
              <a:srgbClr val="0C0A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Изображение 3" descr="Снимок экрана 2014-09-29 в 22.59.4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828" y="4423393"/>
            <a:ext cx="1926601" cy="155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Изображение 58" descr="Снимок экрана 2018-08-05 в 19.20.2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59" y="4931117"/>
            <a:ext cx="1676668" cy="1421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Изображение 59" descr="Снимок экрана 2016-03-26 в 16.27.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89" y="5038579"/>
            <a:ext cx="2058784" cy="828140"/>
          </a:xfrm>
          <a:prstGeom prst="rect">
            <a:avLst/>
          </a:prstGeom>
        </p:spPr>
      </p:pic>
      <p:pic>
        <p:nvPicPr>
          <p:cNvPr id="4" name="Изображение 3" descr="Снимок экрана 2018-08-14 в 18.45.4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03" y="1797538"/>
            <a:ext cx="2186553" cy="129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7940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model of aircraft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был выбран ОКБ Сухой в качестве платформы для создания функционального цифрового двойника самолета</a:t>
            </a: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FBF1E5-2337-47B3-85CC-326D90B2991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AutoShape 7"/>
          <p:cNvSpPr>
            <a:spLocks/>
          </p:cNvSpPr>
          <p:nvPr/>
        </p:nvSpPr>
        <p:spPr bwMode="auto">
          <a:xfrm>
            <a:off x="250824" y="1431925"/>
            <a:ext cx="8641655" cy="3962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/>
          <a:lstStyle/>
          <a:p>
            <a:pPr marL="136525" indent="-136525">
              <a:lnSpc>
                <a:spcPct val="114000"/>
              </a:lnSpc>
              <a:spcBef>
                <a:spcPts val="600"/>
              </a:spcBef>
            </a:pPr>
            <a:r>
              <a:rPr lang="ru-RU" sz="18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en-US" sz="18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used for creating a co</a:t>
            </a: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 model which included</a:t>
            </a:r>
            <a:r>
              <a:rPr lang="ru-RU" sz="18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8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8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marL="136525" indent="-136525">
              <a:lnSpc>
                <a:spcPct val="114000"/>
              </a:lnSpc>
              <a:spcBef>
                <a:spcPts val="600"/>
              </a:spcBef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Control systems software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marL="136525" indent="-136525">
              <a:lnSpc>
                <a:spcPct val="114000"/>
              </a:lnSpc>
              <a:spcBef>
                <a:spcPts val="600"/>
              </a:spcBef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Fuel system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.</a:t>
            </a:r>
          </a:p>
          <a:p>
            <a:pPr marL="136525" indent="-136525">
              <a:lnSpc>
                <a:spcPct val="114000"/>
              </a:lnSpc>
              <a:spcBef>
                <a:spcPts val="600"/>
              </a:spcBef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Air condition</a:t>
            </a:r>
            <a:r>
              <a:rPr lang="ru-RU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  <a:endParaRPr lang="ru-RU" sz="18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marL="136525" indent="-136525">
              <a:lnSpc>
                <a:spcPct val="114000"/>
              </a:lnSpc>
              <a:spcBef>
                <a:spcPts val="600"/>
              </a:spcBef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Electricity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marL="136525" indent="-136525">
              <a:lnSpc>
                <a:spcPct val="114000"/>
              </a:lnSpc>
              <a:spcBef>
                <a:spcPts val="600"/>
              </a:spcBef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Reliability</a:t>
            </a:r>
            <a:endParaRPr lang="ru-RU" sz="18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marL="136525" indent="-136525">
              <a:lnSpc>
                <a:spcPct val="114000"/>
              </a:lnSpc>
              <a:spcBef>
                <a:spcPts val="600"/>
              </a:spcBef>
              <a:buClr>
                <a:srgbClr val="F3903C"/>
              </a:buClr>
              <a:buSzPct val="100000"/>
              <a:buFont typeface="Wingdings" pitchFamily="2" charset="2"/>
              <a:buChar char="§"/>
            </a:pPr>
            <a:r>
              <a:rPr lang="en-US" sz="18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Requirement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marL="136525" indent="-136525">
              <a:lnSpc>
                <a:spcPct val="114000"/>
              </a:lnSpc>
              <a:spcBef>
                <a:spcPts val="600"/>
              </a:spcBef>
              <a:buClr>
                <a:srgbClr val="F3903C"/>
              </a:buClr>
              <a:buSzPct val="100000"/>
            </a:pPr>
            <a:endParaRPr lang="ru-RU" sz="1800" dirty="0">
              <a:latin typeface="BankGothicMediumC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14000"/>
              </a:lnSpc>
              <a:spcBef>
                <a:spcPts val="600"/>
              </a:spcBef>
            </a:pPr>
            <a:endParaRPr lang="ru-RU" sz="1800" dirty="0">
              <a:latin typeface="BankGothicMediumC"/>
              <a:cs typeface="Arial" pitchFamily="34" charset="0"/>
              <a:sym typeface="Arial" pitchFamily="34" charset="0"/>
            </a:endParaRPr>
          </a:p>
          <a:p>
            <a:pPr marL="136525" indent="-136525">
              <a:lnSpc>
                <a:spcPct val="114000"/>
              </a:lnSpc>
              <a:spcBef>
                <a:spcPts val="600"/>
              </a:spcBef>
            </a:pPr>
            <a:endParaRPr lang="ru-RU" sz="1800" dirty="0">
              <a:latin typeface="BankGothicMediumC"/>
              <a:cs typeface="Arial" pitchFamily="34" charset="0"/>
              <a:sym typeface="Arial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6578D9-E7E6-9F4F-BCEF-175C1BC32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6189200"/>
            <a:ext cx="2089604" cy="4720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283AD5-C43E-9C41-9CE8-5CCEFED95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233" y="2380850"/>
            <a:ext cx="6978248" cy="387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15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Su-30 simulation example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369332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 model of 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Су-30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MAKS 2018</a:t>
            </a:r>
            <a:endParaRPr lang="ru-RU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0FBF1E5-2337-47B3-85CC-326D90B2991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6578D9-E7E6-9F4F-BCEF-175C1BC32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6189200"/>
            <a:ext cx="2089604" cy="472049"/>
          </a:xfrm>
          <a:prstGeom prst="rect">
            <a:avLst/>
          </a:prstGeom>
        </p:spPr>
      </p:pic>
      <p:pic>
        <p:nvPicPr>
          <p:cNvPr id="3" name="Cухой MAKC (FROM MACPRO) (from MacPro).MP4">
            <a:hlinkClick r:id="" action="ppaction://media"/>
            <a:extLst>
              <a:ext uri="{FF2B5EF4-FFF2-40B4-BE49-F238E27FC236}">
                <a16:creationId xmlns:a16="http://schemas.microsoft.com/office/drawing/2014/main" id="{A6422170-A087-0C5C-FE9A-18E1237026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78463"/>
            <a:ext cx="9144000" cy="48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4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/>
        </p:nvSpPr>
        <p:spPr>
          <a:xfrm>
            <a:off x="2263369" y="2529231"/>
            <a:ext cx="4617263" cy="2728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lvl="1" algn="ctr">
              <a:lnSpc>
                <a:spcPct val="114000"/>
              </a:lnSpc>
              <a:spcBef>
                <a:spcPts val="600"/>
              </a:spcBef>
              <a:buClr>
                <a:srgbClr val="FF6600"/>
              </a:buClr>
            </a:pPr>
            <a:r>
              <a:rPr lang="en-US" sz="2400" noProof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Viacheslav Petukhov</a:t>
            </a:r>
          </a:p>
          <a:p>
            <a:pPr marL="7200" lvl="1" algn="ctr">
              <a:lnSpc>
                <a:spcPct val="114000"/>
              </a:lnSpc>
              <a:spcBef>
                <a:spcPts val="600"/>
              </a:spcBef>
              <a:buClr>
                <a:srgbClr val="FF6600"/>
              </a:buClr>
            </a:pPr>
            <a:r>
              <a:rPr lang="en-US" sz="2400" noProof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</a:t>
            </a:r>
            <a:endParaRPr lang="ru-RU" sz="2400" noProof="1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" lvl="1" algn="ctr">
              <a:lnSpc>
                <a:spcPct val="114000"/>
              </a:lnSpc>
              <a:spcBef>
                <a:spcPts val="600"/>
              </a:spcBef>
              <a:buClr>
                <a:srgbClr val="FF6600"/>
              </a:buClr>
            </a:pPr>
            <a:r>
              <a:rPr lang="ru-RU" sz="2400" noProof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(926) 531 88 97</a:t>
            </a:r>
          </a:p>
          <a:p>
            <a:pPr marL="7200" lvl="1" algn="ctr">
              <a:lnSpc>
                <a:spcPct val="114000"/>
              </a:lnSpc>
              <a:spcBef>
                <a:spcPts val="600"/>
              </a:spcBef>
              <a:buClr>
                <a:srgbClr val="FF6600"/>
              </a:buClr>
            </a:pPr>
            <a:r>
              <a:rPr lang="en-US" sz="2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petukhov@3v-services.com</a:t>
            </a:r>
            <a:endParaRPr lang="ru-RU" sz="2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>
              <a:lnSpc>
                <a:spcPct val="114000"/>
              </a:lnSpc>
              <a:spcBef>
                <a:spcPts val="600"/>
              </a:spcBef>
            </a:pPr>
            <a:r>
              <a:rPr lang="en-US" sz="2400" noProof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3VS, LLS</a:t>
            </a:r>
            <a:endParaRPr lang="ru-RU" sz="2400" noProof="1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600"/>
              </a:spcBef>
            </a:pPr>
            <a:endParaRPr lang="en-US" sz="2400" dirty="0">
              <a:solidFill>
                <a:srgbClr val="0C0A56"/>
              </a:solidFill>
              <a:latin typeface="BankGothicMedium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93C1BD-12EF-A6C5-27D6-986447FB4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946" y="4249706"/>
            <a:ext cx="3167589" cy="2009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FB957D4-F585-DE0E-DE9F-D1D5FFDF35B5}"/>
              </a:ext>
            </a:extLst>
          </p:cNvPr>
          <p:cNvSpPr txBox="1"/>
          <p:nvPr/>
        </p:nvSpPr>
        <p:spPr>
          <a:xfrm>
            <a:off x="216730" y="1418825"/>
            <a:ext cx="86205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C0A56"/>
                </a:solidFill>
              </a:rPr>
              <a:t>Software for science and engineering simulation</a:t>
            </a:r>
            <a:r>
              <a:rPr lang="ru-RU" sz="1400" dirty="0">
                <a:solidFill>
                  <a:srgbClr val="0C0A56"/>
                </a:solidFill>
              </a:rPr>
              <a:t>.</a:t>
            </a:r>
          </a:p>
          <a:p>
            <a:r>
              <a:rPr lang="en-US" sz="1400" b="1" dirty="0">
                <a:solidFill>
                  <a:srgbClr val="0C0A56"/>
                </a:solidFill>
              </a:rPr>
              <a:t>Provide</a:t>
            </a:r>
            <a:r>
              <a:rPr lang="ru-RU" sz="1400" b="1" dirty="0">
                <a:solidFill>
                  <a:srgbClr val="0C0A56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C0A56"/>
                </a:solidFill>
              </a:rPr>
              <a:t>Complex </a:t>
            </a:r>
            <a:r>
              <a:rPr lang="ru-RU" sz="1400" b="1" dirty="0">
                <a:solidFill>
                  <a:srgbClr val="0C0A56"/>
                </a:solidFill>
              </a:rPr>
              <a:t>1</a:t>
            </a:r>
            <a:r>
              <a:rPr lang="en-US" sz="1400" b="1" dirty="0">
                <a:solidFill>
                  <a:srgbClr val="0C0A56"/>
                </a:solidFill>
              </a:rPr>
              <a:t>D simulation</a:t>
            </a:r>
            <a:r>
              <a:rPr lang="ru-RU" sz="1400" b="1" dirty="0">
                <a:solidFill>
                  <a:srgbClr val="0C0A56"/>
                </a:solidFill>
              </a:rPr>
              <a:t> </a:t>
            </a:r>
            <a:r>
              <a:rPr lang="en-US" sz="1400" dirty="0">
                <a:solidFill>
                  <a:srgbClr val="0C0A56"/>
                </a:solidFill>
              </a:rPr>
              <a:t>for thetical systems with different physical process</a:t>
            </a:r>
            <a:r>
              <a:rPr lang="ru-RU" sz="1400" dirty="0">
                <a:solidFill>
                  <a:srgbClr val="0C0A56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0A56"/>
                </a:solidFill>
              </a:rPr>
              <a:t>FBD diagram programming language for developed a control systems software with a auto generation  a source code for different computer platform</a:t>
            </a:r>
            <a:r>
              <a:rPr lang="ru-RU" sz="1400" dirty="0">
                <a:solidFill>
                  <a:srgbClr val="0C0A56"/>
                </a:solidFill>
              </a:rPr>
              <a:t>.</a:t>
            </a:r>
          </a:p>
          <a:p>
            <a:r>
              <a:rPr lang="en-US" sz="1400" b="1" dirty="0">
                <a:solidFill>
                  <a:srgbClr val="0C0A56"/>
                </a:solidFill>
              </a:rPr>
              <a:t>Usage</a:t>
            </a:r>
            <a:r>
              <a:rPr lang="ru-RU" sz="1400" b="1" dirty="0">
                <a:solidFill>
                  <a:srgbClr val="0C0A56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0A56"/>
                </a:solidFill>
              </a:rPr>
              <a:t>R&amp;D for technical</a:t>
            </a:r>
            <a:r>
              <a:rPr lang="ru-RU" sz="1400" dirty="0">
                <a:solidFill>
                  <a:srgbClr val="0C0A56"/>
                </a:solidFill>
              </a:rPr>
              <a:t> </a:t>
            </a:r>
            <a:r>
              <a:rPr lang="en-US" sz="1400" dirty="0">
                <a:solidFill>
                  <a:srgbClr val="0C0A56"/>
                </a:solidFill>
              </a:rPr>
              <a:t>system in different industries</a:t>
            </a:r>
            <a:r>
              <a:rPr lang="ru-RU" sz="1400" dirty="0">
                <a:solidFill>
                  <a:srgbClr val="0C0A56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0A56"/>
                </a:solidFill>
              </a:rPr>
              <a:t>Design and develop for control systems</a:t>
            </a:r>
            <a:r>
              <a:rPr lang="ru-RU" sz="1400" dirty="0">
                <a:solidFill>
                  <a:srgbClr val="0C0A56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0A56"/>
                </a:solidFill>
              </a:rPr>
              <a:t>Digital tweens</a:t>
            </a:r>
            <a:r>
              <a:rPr lang="ru-RU" sz="1400" dirty="0">
                <a:solidFill>
                  <a:srgbClr val="0C0A56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0A56"/>
                </a:solidFill>
              </a:rPr>
              <a:t>Education for Automate control theory</a:t>
            </a:r>
            <a:r>
              <a:rPr lang="ru-RU" sz="1400" dirty="0">
                <a:solidFill>
                  <a:srgbClr val="0C0A56"/>
                </a:solidFill>
              </a:rPr>
              <a:t>.</a:t>
            </a:r>
          </a:p>
          <a:p>
            <a:r>
              <a:rPr lang="en-US" sz="1400" b="1" dirty="0">
                <a:solidFill>
                  <a:srgbClr val="0C0A56"/>
                </a:solidFill>
              </a:rPr>
              <a:t>Main competitor</a:t>
            </a:r>
            <a:r>
              <a:rPr lang="ru-RU" sz="1400" b="1" dirty="0">
                <a:solidFill>
                  <a:srgbClr val="0C0A56"/>
                </a:solidFill>
              </a:rPr>
              <a:t>:</a:t>
            </a:r>
          </a:p>
          <a:p>
            <a:r>
              <a:rPr lang="en-US" sz="1400" dirty="0">
                <a:solidFill>
                  <a:srgbClr val="0C0A56"/>
                </a:solidFill>
              </a:rPr>
              <a:t>MATLAB Simulink, Siemens </a:t>
            </a:r>
            <a:r>
              <a:rPr lang="en-US" sz="1400" dirty="0" err="1">
                <a:solidFill>
                  <a:srgbClr val="0C0A56"/>
                </a:solidFill>
              </a:rPr>
              <a:t>Amesim</a:t>
            </a:r>
            <a:r>
              <a:rPr lang="ru-RU" sz="1400" dirty="0">
                <a:solidFill>
                  <a:srgbClr val="0C0A56"/>
                </a:solidFill>
              </a:rPr>
              <a:t>,</a:t>
            </a:r>
            <a:r>
              <a:rPr lang="en-US" sz="1400" dirty="0">
                <a:solidFill>
                  <a:srgbClr val="0C0A56"/>
                </a:solidFill>
              </a:rPr>
              <a:t> ANSYS SCADE</a:t>
            </a:r>
            <a:endParaRPr lang="ru-RU" sz="1400" dirty="0">
              <a:solidFill>
                <a:srgbClr val="0C0A5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B243B-3ABD-5DF8-4BDA-D30D150AD73E}"/>
              </a:ext>
            </a:extLst>
          </p:cNvPr>
          <p:cNvSpPr txBox="1">
            <a:spLocks/>
          </p:cNvSpPr>
          <p:nvPr/>
        </p:nvSpPr>
        <p:spPr>
          <a:xfrm>
            <a:off x="271973" y="166755"/>
            <a:ext cx="8640960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simulation platform </a:t>
            </a:r>
            <a:endParaRPr lang="ru-RU" sz="32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254D4-02B7-FC85-2952-17E252793863}"/>
              </a:ext>
            </a:extLst>
          </p:cNvPr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Dynamical simulation software in technical systems </a:t>
            </a:r>
            <a:r>
              <a:rPr lang="ru-RU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dirty="0" err="1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computer aided engineering (CAE)</a:t>
            </a:r>
            <a:r>
              <a:rPr lang="ru-RU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1D simulation in different industries</a:t>
            </a:r>
            <a:endParaRPr lang="ru-RU" dirty="0">
              <a:solidFill>
                <a:srgbClr val="F8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FC345B8-E035-541E-F3F1-EE79FEA6BD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4825"/>
          <a:stretch/>
        </p:blipFill>
        <p:spPr>
          <a:xfrm>
            <a:off x="956232" y="4021598"/>
            <a:ext cx="3728554" cy="1712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C10D52-B40F-195C-F0C4-7E1DF52E135F}"/>
              </a:ext>
            </a:extLst>
          </p:cNvPr>
          <p:cNvSpPr txBox="1"/>
          <p:nvPr/>
        </p:nvSpPr>
        <p:spPr>
          <a:xfrm>
            <a:off x="980679" y="4025869"/>
            <a:ext cx="57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89310B4-8DB7-6B0C-12DD-561CA82B7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93" y="5398341"/>
            <a:ext cx="3167589" cy="1095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93D7CA-EFC4-1B18-3B03-17712CE2BD0B}"/>
              </a:ext>
            </a:extLst>
          </p:cNvPr>
          <p:cNvSpPr txBox="1"/>
          <p:nvPr/>
        </p:nvSpPr>
        <p:spPr>
          <a:xfrm>
            <a:off x="249774" y="5348072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mechanic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E6A94B-482B-61BF-B309-A3C11C6B1150}"/>
              </a:ext>
            </a:extLst>
          </p:cNvPr>
          <p:cNvSpPr txBox="1"/>
          <p:nvPr/>
        </p:nvSpPr>
        <p:spPr>
          <a:xfrm>
            <a:off x="4779134" y="4244369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3E8A479-EC7E-B2EE-6E2B-E7FB59312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531" y="2444566"/>
            <a:ext cx="2912401" cy="1942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EAFB0D2-DE81-545B-9CDA-9777CCF44A3E}"/>
              </a:ext>
            </a:extLst>
          </p:cNvPr>
          <p:cNvSpPr txBox="1"/>
          <p:nvPr/>
        </p:nvSpPr>
        <p:spPr>
          <a:xfrm>
            <a:off x="7691535" y="2369932"/>
            <a:ext cx="1063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Hydraulic</a:t>
            </a:r>
            <a:endParaRPr lang="ru-RU" dirty="0"/>
          </a:p>
        </p:txBody>
      </p:sp>
      <p:sp>
        <p:nvSpPr>
          <p:cNvPr id="37" name="Нижний колонтитул 10">
            <a:extLst>
              <a:ext uri="{FF2B5EF4-FFF2-40B4-BE49-F238E27FC236}">
                <a16:creationId xmlns:a16="http://schemas.microsoft.com/office/drawing/2014/main" id="{D47DDF9C-76CD-DA0A-BCC0-9241FE52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72A94E18-3AAE-471B-9CD5-34435B569957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459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7A6CF3-DAFE-39FB-3002-D841A2AACFA3}"/>
              </a:ext>
            </a:extLst>
          </p:cNvPr>
          <p:cNvSpPr txBox="1"/>
          <p:nvPr/>
        </p:nvSpPr>
        <p:spPr>
          <a:xfrm>
            <a:off x="546614" y="4690368"/>
            <a:ext cx="2978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Multi-physics</a:t>
            </a:r>
            <a:r>
              <a:rPr lang="ru-RU" sz="1500" b="1" dirty="0"/>
              <a:t> 1</a:t>
            </a:r>
            <a:r>
              <a:rPr lang="en-US" sz="1500" b="1" dirty="0"/>
              <a:t>D simulation</a:t>
            </a:r>
            <a:endParaRPr lang="ru-RU" sz="1500" b="1" dirty="0"/>
          </a:p>
        </p:txBody>
      </p:sp>
      <p:pic>
        <p:nvPicPr>
          <p:cNvPr id="21" name="Изображение 11" descr="Снимок экрана 2014-11-06 в 3.58.12.png">
            <a:extLst>
              <a:ext uri="{FF2B5EF4-FFF2-40B4-BE49-F238E27FC236}">
                <a16:creationId xmlns:a16="http://schemas.microsoft.com/office/drawing/2014/main" id="{C8985E6F-C1AB-B257-790F-C4C13612D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800" y="1841392"/>
            <a:ext cx="974466" cy="777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Изображение 8" descr="Снимок экрана 2014-11-06 в 3.26.44.png">
            <a:extLst>
              <a:ext uri="{FF2B5EF4-FFF2-40B4-BE49-F238E27FC236}">
                <a16:creationId xmlns:a16="http://schemas.microsoft.com/office/drawing/2014/main" id="{CE646FA4-681F-B46C-109F-D0B514C11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117" y="1819601"/>
            <a:ext cx="1286004" cy="797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7322A17-2F86-C667-616D-E37FBA3A9BF6}"/>
              </a:ext>
            </a:extLst>
          </p:cNvPr>
          <p:cNvSpPr txBox="1"/>
          <p:nvPr/>
        </p:nvSpPr>
        <p:spPr>
          <a:xfrm>
            <a:off x="7150588" y="3536418"/>
            <a:ext cx="633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</a:t>
            </a:r>
            <a:r>
              <a:rPr lang="de-DE" sz="1200" b="1" dirty="0">
                <a:solidFill>
                  <a:schemeClr val="bg1"/>
                </a:solidFill>
              </a:rPr>
              <a:t>0%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6338538-A797-BEE9-5680-B39008234B7B}"/>
              </a:ext>
            </a:extLst>
          </p:cNvPr>
          <p:cNvSpPr/>
          <p:nvPr/>
        </p:nvSpPr>
        <p:spPr>
          <a:xfrm>
            <a:off x="7704024" y="4657041"/>
            <a:ext cx="1040747" cy="402599"/>
          </a:xfrm>
          <a:prstGeom prst="rect">
            <a:avLst/>
          </a:prstGeom>
          <a:solidFill>
            <a:srgbClr val="F390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system</a:t>
            </a:r>
            <a:r>
              <a:rPr lang="ru-RU" sz="1200" dirty="0"/>
              <a:t> </a:t>
            </a:r>
            <a:r>
              <a:rPr lang="en-US" sz="1200" dirty="0"/>
              <a:t>simulation</a:t>
            </a:r>
            <a:endParaRPr lang="ru-RU" sz="1200" dirty="0"/>
          </a:p>
        </p:txBody>
      </p:sp>
      <p:pic>
        <p:nvPicPr>
          <p:cNvPr id="34" name="Изображение 29" descr="Схема гидравлика.png">
            <a:extLst>
              <a:ext uri="{FF2B5EF4-FFF2-40B4-BE49-F238E27FC236}">
                <a16:creationId xmlns:a16="http://schemas.microsoft.com/office/drawing/2014/main" id="{AA099187-40CA-EB2A-ED12-75A8C0C74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758" y="4804864"/>
            <a:ext cx="1395867" cy="118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Изображение 4" descr="Снимок экрана 2014-11-02 в 19.26.48.png">
            <a:extLst>
              <a:ext uri="{FF2B5EF4-FFF2-40B4-BE49-F238E27FC236}">
                <a16:creationId xmlns:a16="http://schemas.microsoft.com/office/drawing/2014/main" id="{1DEA69EB-0324-8793-93AA-33CE980562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7556" y="3205998"/>
            <a:ext cx="2697120" cy="22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Изображение 5" descr="Снимок экрана 2014-11-06 в 3.27.13.png">
            <a:extLst>
              <a:ext uri="{FF2B5EF4-FFF2-40B4-BE49-F238E27FC236}">
                <a16:creationId xmlns:a16="http://schemas.microsoft.com/office/drawing/2014/main" id="{CC2A673F-5CEB-6BDC-0693-7A11AD7237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168" y="3241279"/>
            <a:ext cx="676275" cy="681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Изображение 7" descr="Снимок экрана 2014-11-06 в 3.26.04.png">
            <a:extLst>
              <a:ext uri="{FF2B5EF4-FFF2-40B4-BE49-F238E27FC236}">
                <a16:creationId xmlns:a16="http://schemas.microsoft.com/office/drawing/2014/main" id="{F8084D21-651C-F093-BC2B-4CB00BFB5C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742" y="2304097"/>
            <a:ext cx="1817822" cy="274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29C1920-FC1A-011A-2555-B57F0C1B71EF}"/>
              </a:ext>
            </a:extLst>
          </p:cNvPr>
          <p:cNvSpPr/>
          <p:nvPr/>
        </p:nvSpPr>
        <p:spPr>
          <a:xfrm>
            <a:off x="503566" y="1754800"/>
            <a:ext cx="6463757" cy="950789"/>
          </a:xfrm>
          <a:prstGeom prst="rect">
            <a:avLst/>
          </a:prstGeom>
          <a:noFill/>
          <a:ln w="25400"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F3903C"/>
              </a:buClr>
            </a:pPr>
            <a:endParaRPr lang="ru-RU" sz="1350" b="1" dirty="0">
              <a:solidFill>
                <a:srgbClr val="2C3C7D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5A4F8E4C-6FCC-1BAC-5633-795158A5007B}"/>
              </a:ext>
            </a:extLst>
          </p:cNvPr>
          <p:cNvSpPr/>
          <p:nvPr/>
        </p:nvSpPr>
        <p:spPr>
          <a:xfrm>
            <a:off x="503565" y="2794416"/>
            <a:ext cx="8388915" cy="1723061"/>
          </a:xfrm>
          <a:prstGeom prst="rect">
            <a:avLst/>
          </a:prstGeom>
          <a:noFill/>
          <a:ln w="25400"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F3903C"/>
              </a:buClr>
            </a:pPr>
            <a:endParaRPr lang="ru-RU" sz="1350" b="1" dirty="0">
              <a:solidFill>
                <a:srgbClr val="2C3C7D"/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7637A390-AC71-2499-550C-5575852B0F70}"/>
              </a:ext>
            </a:extLst>
          </p:cNvPr>
          <p:cNvSpPr/>
          <p:nvPr/>
        </p:nvSpPr>
        <p:spPr>
          <a:xfrm>
            <a:off x="503565" y="4606378"/>
            <a:ext cx="8388915" cy="1555209"/>
          </a:xfrm>
          <a:prstGeom prst="rect">
            <a:avLst/>
          </a:prstGeom>
          <a:noFill/>
          <a:ln w="38100"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F3903C"/>
              </a:buClr>
            </a:pPr>
            <a:endParaRPr lang="ru-RU" sz="1350" b="1" dirty="0">
              <a:solidFill>
                <a:srgbClr val="2C3C7D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16E5DC2-9318-CCA7-105B-24CB241B8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2377" y="3241279"/>
            <a:ext cx="779793" cy="670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EED7E3-88F9-EA8E-6600-8622060AD8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2091" y="1831219"/>
            <a:ext cx="891707" cy="797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CBBB58-791D-8F3A-C03D-E6412B953842}"/>
              </a:ext>
            </a:extLst>
          </p:cNvPr>
          <p:cNvSpPr txBox="1"/>
          <p:nvPr/>
        </p:nvSpPr>
        <p:spPr>
          <a:xfrm>
            <a:off x="549846" y="1778972"/>
            <a:ext cx="2101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Mathematical description</a:t>
            </a:r>
          </a:p>
          <a:p>
            <a:r>
              <a:rPr lang="en-US" sz="1400" b="1" dirty="0"/>
              <a:t>of physical process</a:t>
            </a:r>
            <a:endParaRPr lang="ru-RU" sz="14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E6B7A9-EC67-3863-A8CB-ADCD57E527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7909" y="3674085"/>
            <a:ext cx="2088248" cy="210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1C95F9-432D-FC72-AD32-882A261A6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171" y="3228877"/>
            <a:ext cx="1549667" cy="21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80F5B3A-8FEE-71DC-382A-9FFAE819BC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9246" y="2892430"/>
            <a:ext cx="885150" cy="215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2717FAA-6AB9-F726-B4CA-C5D7160C2C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171" y="3664396"/>
            <a:ext cx="2451414" cy="23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2806EDE-9587-3B1F-9EF4-530C9BCEEBF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76969"/>
          <a:stretch/>
        </p:blipFill>
        <p:spPr>
          <a:xfrm>
            <a:off x="7854331" y="1901215"/>
            <a:ext cx="769711" cy="7121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3F4B28D-1664-55E3-B46D-361F471EECBD}"/>
              </a:ext>
            </a:extLst>
          </p:cNvPr>
          <p:cNvSpPr txBox="1"/>
          <p:nvPr/>
        </p:nvSpPr>
        <p:spPr>
          <a:xfrm>
            <a:off x="7721264" y="1733884"/>
            <a:ext cx="9191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 </a:t>
            </a:r>
            <a:r>
              <a:rPr lang="en-US" sz="1500" b="1" dirty="0"/>
              <a:t> 1D Core</a:t>
            </a:r>
            <a:r>
              <a:rPr lang="ru-RU" sz="1500" b="1" dirty="0"/>
              <a:t>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095EF2-936B-EB80-3029-084D316B8958}"/>
              </a:ext>
            </a:extLst>
          </p:cNvPr>
          <p:cNvSpPr/>
          <p:nvPr/>
        </p:nvSpPr>
        <p:spPr>
          <a:xfrm>
            <a:off x="7704024" y="3487379"/>
            <a:ext cx="1040747" cy="408930"/>
          </a:xfrm>
          <a:prstGeom prst="rect">
            <a:avLst/>
          </a:prstGeom>
          <a:solidFill>
            <a:srgbClr val="F390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elemets</a:t>
            </a:r>
            <a:endParaRPr lang="ru-RU" sz="1200" dirty="0"/>
          </a:p>
          <a:p>
            <a:pPr algn="ctr"/>
            <a:r>
              <a:rPr lang="ru-RU" sz="1200" dirty="0"/>
              <a:t> </a:t>
            </a:r>
            <a:r>
              <a:rPr lang="en-US" sz="1200" dirty="0"/>
              <a:t>library</a:t>
            </a:r>
            <a:r>
              <a:rPr lang="ru-RU" sz="1200" dirty="0"/>
              <a:t> </a:t>
            </a:r>
          </a:p>
        </p:txBody>
      </p:sp>
      <p:sp>
        <p:nvSpPr>
          <p:cNvPr id="17" name="Стрелка вправо с вырезом 16">
            <a:extLst>
              <a:ext uri="{FF2B5EF4-FFF2-40B4-BE49-F238E27FC236}">
                <a16:creationId xmlns:a16="http://schemas.microsoft.com/office/drawing/2014/main" id="{598D543B-2924-4665-8271-6316A45AB520}"/>
              </a:ext>
            </a:extLst>
          </p:cNvPr>
          <p:cNvSpPr/>
          <p:nvPr/>
        </p:nvSpPr>
        <p:spPr>
          <a:xfrm rot="5400000">
            <a:off x="7993479" y="4016340"/>
            <a:ext cx="498175" cy="424328"/>
          </a:xfrm>
          <a:prstGeom prst="notchedRightArrow">
            <a:avLst/>
          </a:prstGeom>
          <a:solidFill>
            <a:srgbClr val="485AFF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A3EC232-008C-1B65-F11D-E7BA4C3917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1100" y="4799480"/>
            <a:ext cx="2122293" cy="118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91D6AD9-1188-FB0D-93AC-92901F5DE0B7}"/>
              </a:ext>
            </a:extLst>
          </p:cNvPr>
          <p:cNvSpPr/>
          <p:nvPr/>
        </p:nvSpPr>
        <p:spPr>
          <a:xfrm>
            <a:off x="7721079" y="5686697"/>
            <a:ext cx="1040747" cy="402599"/>
          </a:xfrm>
          <a:prstGeom prst="rect">
            <a:avLst/>
          </a:prstGeom>
          <a:solidFill>
            <a:srgbClr val="F390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complex simulation</a:t>
            </a:r>
            <a:endParaRPr lang="ru-RU" sz="1200" dirty="0"/>
          </a:p>
        </p:txBody>
      </p:sp>
      <p:sp>
        <p:nvSpPr>
          <p:cNvPr id="32" name="Стрелка вправо с вырезом 31">
            <a:extLst>
              <a:ext uri="{FF2B5EF4-FFF2-40B4-BE49-F238E27FC236}">
                <a16:creationId xmlns:a16="http://schemas.microsoft.com/office/drawing/2014/main" id="{EF75B78B-B488-F69A-049E-84AE950712DB}"/>
              </a:ext>
            </a:extLst>
          </p:cNvPr>
          <p:cNvSpPr/>
          <p:nvPr/>
        </p:nvSpPr>
        <p:spPr>
          <a:xfrm rot="5400000">
            <a:off x="-1963482" y="3940190"/>
            <a:ext cx="4619733" cy="212587"/>
          </a:xfrm>
          <a:prstGeom prst="notchedRightArrow">
            <a:avLst/>
          </a:prstGeom>
          <a:solidFill>
            <a:srgbClr val="485AFF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BE0057-7603-C6D4-21F6-D03D4FE1AB35}"/>
              </a:ext>
            </a:extLst>
          </p:cNvPr>
          <p:cNvSpPr txBox="1"/>
          <p:nvPr/>
        </p:nvSpPr>
        <p:spPr>
          <a:xfrm>
            <a:off x="503565" y="2804084"/>
            <a:ext cx="4880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Mathematical model libraries of technical systems components</a:t>
            </a:r>
            <a:endParaRPr lang="ru-RU" sz="1400" b="1" dirty="0"/>
          </a:p>
        </p:txBody>
      </p:sp>
      <p:sp>
        <p:nvSpPr>
          <p:cNvPr id="42" name="Стрелка вправо с вырезом 41">
            <a:extLst>
              <a:ext uri="{FF2B5EF4-FFF2-40B4-BE49-F238E27FC236}">
                <a16:creationId xmlns:a16="http://schemas.microsoft.com/office/drawing/2014/main" id="{C7B34F2E-7F5B-30BE-E4D0-6C130DF41A1C}"/>
              </a:ext>
            </a:extLst>
          </p:cNvPr>
          <p:cNvSpPr/>
          <p:nvPr/>
        </p:nvSpPr>
        <p:spPr>
          <a:xfrm rot="5400000">
            <a:off x="7980818" y="5173523"/>
            <a:ext cx="498175" cy="424328"/>
          </a:xfrm>
          <a:prstGeom prst="notchedRightArrow">
            <a:avLst/>
          </a:prstGeom>
          <a:solidFill>
            <a:srgbClr val="485AFF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8198389-8287-EAF5-2F96-6CE728B7925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5751" t="44687" r="525" b="-276"/>
          <a:stretch/>
        </p:blipFill>
        <p:spPr>
          <a:xfrm>
            <a:off x="2245746" y="5121263"/>
            <a:ext cx="1256697" cy="867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66F46FC0-8BE8-25E5-CE97-192DC842E8C9}"/>
              </a:ext>
            </a:extLst>
          </p:cNvPr>
          <p:cNvSpPr/>
          <p:nvPr/>
        </p:nvSpPr>
        <p:spPr>
          <a:xfrm>
            <a:off x="7700149" y="1713964"/>
            <a:ext cx="1044622" cy="926260"/>
          </a:xfrm>
          <a:prstGeom prst="rect">
            <a:avLst/>
          </a:prstGeom>
          <a:noFill/>
          <a:ln w="88900"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F3903C"/>
              </a:buClr>
            </a:pPr>
            <a:endParaRPr lang="ru-RU" sz="1350" b="1" dirty="0">
              <a:solidFill>
                <a:srgbClr val="2C3C7D"/>
              </a:solidFill>
            </a:endParaRPr>
          </a:p>
        </p:txBody>
      </p:sp>
      <p:sp>
        <p:nvSpPr>
          <p:cNvPr id="8" name="Стрелка вправо с вырезом 7">
            <a:extLst>
              <a:ext uri="{FF2B5EF4-FFF2-40B4-BE49-F238E27FC236}">
                <a16:creationId xmlns:a16="http://schemas.microsoft.com/office/drawing/2014/main" id="{F61B477E-8284-4E70-07BF-863A30D1BEB2}"/>
              </a:ext>
            </a:extLst>
          </p:cNvPr>
          <p:cNvSpPr/>
          <p:nvPr/>
        </p:nvSpPr>
        <p:spPr>
          <a:xfrm>
            <a:off x="7078492" y="1956146"/>
            <a:ext cx="523901" cy="392415"/>
          </a:xfrm>
          <a:prstGeom prst="notchedRightArrow">
            <a:avLst/>
          </a:prstGeom>
          <a:solidFill>
            <a:srgbClr val="485AFF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Стрелка вправо с вырезом 9">
            <a:extLst>
              <a:ext uri="{FF2B5EF4-FFF2-40B4-BE49-F238E27FC236}">
                <a16:creationId xmlns:a16="http://schemas.microsoft.com/office/drawing/2014/main" id="{5DBB834F-9CB3-7326-2AB0-2A38233ABECB}"/>
              </a:ext>
            </a:extLst>
          </p:cNvPr>
          <p:cNvSpPr/>
          <p:nvPr/>
        </p:nvSpPr>
        <p:spPr>
          <a:xfrm rot="5400000">
            <a:off x="7982023" y="2961086"/>
            <a:ext cx="484750" cy="424328"/>
          </a:xfrm>
          <a:prstGeom prst="notchedRightArrow">
            <a:avLst/>
          </a:prstGeom>
          <a:solidFill>
            <a:srgbClr val="485AFF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D3270E-C919-E09A-7057-F3468D55186C}"/>
              </a:ext>
            </a:extLst>
          </p:cNvPr>
          <p:cNvSpPr txBox="1">
            <a:spLocks/>
          </p:cNvSpPr>
          <p:nvPr/>
        </p:nvSpPr>
        <p:spPr>
          <a:xfrm>
            <a:off x="271973" y="166755"/>
            <a:ext cx="8640960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simulation</a:t>
            </a:r>
            <a:r>
              <a:rPr lang="ru-RU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endParaRPr lang="ru-RU" sz="32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9F26B7-B51A-C7BB-31F5-9C5057FB0451}"/>
              </a:ext>
            </a:extLst>
          </p:cNvPr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 err="1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converts a science knowledge and a empirical experience to engineering tool for design and develop technical systems</a:t>
            </a:r>
            <a:endParaRPr lang="ru-RU" dirty="0">
              <a:solidFill>
                <a:srgbClr val="F8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38">
            <a:extLst>
              <a:ext uri="{FF2B5EF4-FFF2-40B4-BE49-F238E27FC236}">
                <a16:creationId xmlns:a16="http://schemas.microsoft.com/office/drawing/2014/main" id="{08DE4842-1553-EC1C-D717-EFE19A98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6DEA0014-6D33-46D2-8ABF-D2AC7E4E2C4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76173B-F5A0-9FFE-88D1-0D4B501F4055}"/>
              </a:ext>
            </a:extLst>
          </p:cNvPr>
          <p:cNvSpPr txBox="1"/>
          <p:nvPr/>
        </p:nvSpPr>
        <p:spPr>
          <a:xfrm>
            <a:off x="241717" y="1369995"/>
            <a:ext cx="3263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216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cs typeface="FranklinGothicBookG"/>
              </a:rPr>
              <a:t>Science knowledge</a:t>
            </a:r>
            <a:endParaRPr lang="ru-RU" dirty="0">
              <a:solidFill>
                <a:srgbClr val="0C0A56"/>
              </a:solidFill>
              <a:cs typeface="FranklinGothicBookG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FD2251-0D41-4A89-EE66-405C70A3B3FE}"/>
              </a:ext>
            </a:extLst>
          </p:cNvPr>
          <p:cNvSpPr txBox="1"/>
          <p:nvPr/>
        </p:nvSpPr>
        <p:spPr>
          <a:xfrm>
            <a:off x="251520" y="6322698"/>
            <a:ext cx="3263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216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cs typeface="FranklinGothicBookG"/>
              </a:rPr>
              <a:t>Engineering tool</a:t>
            </a:r>
            <a:endParaRPr lang="ru-RU" dirty="0">
              <a:solidFill>
                <a:srgbClr val="0C0A56"/>
              </a:solidFill>
              <a:cs typeface="FranklinGothicBookG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7A6290A-6DA7-011E-B29C-904E9BD152B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281"/>
          <a:stretch/>
        </p:blipFill>
        <p:spPr>
          <a:xfrm>
            <a:off x="589926" y="5334361"/>
            <a:ext cx="1482603" cy="610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D7C7CAF-B607-6410-5819-5080E9DD5B2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171" y="4102897"/>
            <a:ext cx="1980249" cy="24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586FE2D-CD4F-ECB4-933D-97B7791869D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05026" y="4102897"/>
            <a:ext cx="2241640" cy="22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FF4304E-0E1C-55F6-4B85-B03C139CD15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44763" y="4094775"/>
            <a:ext cx="2209637" cy="232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9624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3AAD8C2-4939-E590-2A49-1CD7B0203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353" b="38720"/>
          <a:stretch/>
        </p:blipFill>
        <p:spPr>
          <a:xfrm>
            <a:off x="263660" y="3703090"/>
            <a:ext cx="5622053" cy="2382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8B588CD-35EF-9D0D-37D6-FEB77DB560B2}"/>
              </a:ext>
            </a:extLst>
          </p:cNvPr>
          <p:cNvSpPr txBox="1"/>
          <p:nvPr/>
        </p:nvSpPr>
        <p:spPr>
          <a:xfrm>
            <a:off x="271973" y="1474821"/>
            <a:ext cx="2857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The equation for compressible fluid</a:t>
            </a:r>
            <a:endParaRPr lang="ru-RU" sz="14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B0F4CFD-4E27-30B4-5862-4D1A5AAE5AEB}"/>
              </a:ext>
            </a:extLst>
          </p:cNvPr>
          <p:cNvSpPr txBox="1"/>
          <p:nvPr/>
        </p:nvSpPr>
        <p:spPr>
          <a:xfrm>
            <a:off x="3311494" y="1475587"/>
            <a:ext cx="2642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Structural diagram for equations </a:t>
            </a:r>
          </a:p>
          <a:p>
            <a:r>
              <a:rPr lang="en-US" sz="1400" b="1" dirty="0"/>
              <a:t>of a liquid in a closed volume</a:t>
            </a:r>
            <a:endParaRPr lang="ru-RU" sz="1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B243B-3ABD-5DF8-4BDA-D30D150AD73E}"/>
              </a:ext>
            </a:extLst>
          </p:cNvPr>
          <p:cNvSpPr txBox="1">
            <a:spLocks/>
          </p:cNvSpPr>
          <p:nvPr/>
        </p:nvSpPr>
        <p:spPr>
          <a:xfrm>
            <a:off x="271973" y="166755"/>
            <a:ext cx="8640960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</a:t>
            </a:r>
            <a:r>
              <a:rPr lang="ru-RU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library element</a:t>
            </a:r>
            <a:endParaRPr lang="ru-RU" sz="32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254D4-02B7-FC85-2952-17E252793863}"/>
              </a:ext>
            </a:extLst>
          </p:cNvPr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differential and </a:t>
            </a:r>
            <a:r>
              <a:rPr lang="en-US" dirty="0" err="1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algebral</a:t>
            </a:r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equations systems we go to P&amp;ID diagram, which is usual tool for engineering design</a:t>
            </a:r>
            <a:endParaRPr lang="ru-RU" dirty="0">
              <a:solidFill>
                <a:srgbClr val="F8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55377C-852E-12F0-A5A5-8E8262C5A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30" t="25362" r="13907"/>
          <a:stretch/>
        </p:blipFill>
        <p:spPr>
          <a:xfrm>
            <a:off x="244607" y="1819181"/>
            <a:ext cx="2577339" cy="884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AD68B3-6BF2-02D5-AB33-F3F2A55B2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510" y="1998876"/>
            <a:ext cx="3139440" cy="871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643A96-4EDE-6CA3-7C0E-B50EE7919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062" y="2152423"/>
            <a:ext cx="2686418" cy="755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A31411-EE4E-C19E-04A2-CA58ADF92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3193" y="3489391"/>
            <a:ext cx="2412775" cy="755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55C9792-EB3C-BFE8-4DCC-FD37E21F5B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0149" y="4790508"/>
            <a:ext cx="2367233" cy="1078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17F97B-49A1-A41C-1C9D-4B03BC17229E}"/>
              </a:ext>
            </a:extLst>
          </p:cNvPr>
          <p:cNvSpPr txBox="1"/>
          <p:nvPr/>
        </p:nvSpPr>
        <p:spPr>
          <a:xfrm>
            <a:off x="6303347" y="1878054"/>
            <a:ext cx="2079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Single side hydro cylinder</a:t>
            </a:r>
            <a:endParaRPr lang="ru-RU" sz="1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F37A0-6004-D0DA-94C9-6B71C566D86B}"/>
              </a:ext>
            </a:extLst>
          </p:cNvPr>
          <p:cNvSpPr txBox="1"/>
          <p:nvPr/>
        </p:nvSpPr>
        <p:spPr>
          <a:xfrm>
            <a:off x="6288712" y="3198348"/>
            <a:ext cx="2171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Double</a:t>
            </a:r>
            <a:r>
              <a:rPr lang="ru-RU" sz="1400" b="1" dirty="0"/>
              <a:t> </a:t>
            </a:r>
            <a:r>
              <a:rPr lang="en-US" sz="1400" b="1" dirty="0"/>
              <a:t>side</a:t>
            </a:r>
            <a:r>
              <a:rPr lang="ru-RU" sz="1400" b="1" dirty="0"/>
              <a:t> </a:t>
            </a:r>
            <a:r>
              <a:rPr lang="en-US" sz="1400" b="1" dirty="0"/>
              <a:t>hydro cylinder</a:t>
            </a:r>
            <a:endParaRPr lang="ru-RU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885FDB-4A44-119E-0A4A-C7F65048AEB1}"/>
              </a:ext>
            </a:extLst>
          </p:cNvPr>
          <p:cNvSpPr txBox="1"/>
          <p:nvPr/>
        </p:nvSpPr>
        <p:spPr>
          <a:xfrm>
            <a:off x="6528703" y="4535652"/>
            <a:ext cx="1739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Hydro driver of valve</a:t>
            </a:r>
            <a:endParaRPr lang="ru-RU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5C9E2-E244-C8B8-AF88-96488B4E1FDF}"/>
              </a:ext>
            </a:extLst>
          </p:cNvPr>
          <p:cNvSpPr txBox="1"/>
          <p:nvPr/>
        </p:nvSpPr>
        <p:spPr>
          <a:xfrm>
            <a:off x="534669" y="3322132"/>
            <a:ext cx="5005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Hydraulic diagram</a:t>
            </a:r>
            <a:r>
              <a:rPr lang="ru-RU" sz="1400" b="1" dirty="0"/>
              <a:t> </a:t>
            </a:r>
            <a:r>
              <a:rPr lang="en-US" sz="1400" b="1" dirty="0"/>
              <a:t>of subsea hydraulic systems (1D simulation) </a:t>
            </a:r>
            <a:endParaRPr lang="ru-RU" sz="1400" b="1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9D86EF1-C109-7B36-C0C3-4CBD2AD25852}"/>
              </a:ext>
            </a:extLst>
          </p:cNvPr>
          <p:cNvSpPr/>
          <p:nvPr/>
        </p:nvSpPr>
        <p:spPr>
          <a:xfrm>
            <a:off x="7454402" y="2382359"/>
            <a:ext cx="581025" cy="38935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35F68EF1-9422-1AFB-7BA6-E213D9C3B3CF}"/>
              </a:ext>
            </a:extLst>
          </p:cNvPr>
          <p:cNvSpPr/>
          <p:nvPr/>
        </p:nvSpPr>
        <p:spPr>
          <a:xfrm>
            <a:off x="7374694" y="3780889"/>
            <a:ext cx="581025" cy="3000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3C2C4195-86EF-A0B5-768C-C2B48B40E89B}"/>
              </a:ext>
            </a:extLst>
          </p:cNvPr>
          <p:cNvSpPr/>
          <p:nvPr/>
        </p:nvSpPr>
        <p:spPr>
          <a:xfrm>
            <a:off x="5267441" y="5154373"/>
            <a:ext cx="618273" cy="84304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E4C7043-EEA5-DCE7-4D8D-A172EFA334E4}"/>
              </a:ext>
            </a:extLst>
          </p:cNvPr>
          <p:cNvSpPr/>
          <p:nvPr/>
        </p:nvSpPr>
        <p:spPr>
          <a:xfrm>
            <a:off x="7283173" y="5425853"/>
            <a:ext cx="565785" cy="3924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с вырезом 30">
            <a:extLst>
              <a:ext uri="{FF2B5EF4-FFF2-40B4-BE49-F238E27FC236}">
                <a16:creationId xmlns:a16="http://schemas.microsoft.com/office/drawing/2014/main" id="{7C240D20-3A37-C2D9-A169-37D37B86E7C3}"/>
              </a:ext>
            </a:extLst>
          </p:cNvPr>
          <p:cNvSpPr/>
          <p:nvPr/>
        </p:nvSpPr>
        <p:spPr>
          <a:xfrm>
            <a:off x="2692559" y="1909560"/>
            <a:ext cx="523901" cy="392415"/>
          </a:xfrm>
          <a:prstGeom prst="notchedRightArrow">
            <a:avLst/>
          </a:prstGeom>
          <a:solidFill>
            <a:srgbClr val="485AFF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2" name="Стрелка вправо с вырезом 31">
            <a:extLst>
              <a:ext uri="{FF2B5EF4-FFF2-40B4-BE49-F238E27FC236}">
                <a16:creationId xmlns:a16="http://schemas.microsoft.com/office/drawing/2014/main" id="{540DD53D-C66B-F12F-5560-A745DC4525D0}"/>
              </a:ext>
            </a:extLst>
          </p:cNvPr>
          <p:cNvSpPr/>
          <p:nvPr/>
        </p:nvSpPr>
        <p:spPr>
          <a:xfrm>
            <a:off x="5897675" y="2065008"/>
            <a:ext cx="523901" cy="392415"/>
          </a:xfrm>
          <a:prstGeom prst="notchedRightArrow">
            <a:avLst/>
          </a:prstGeom>
          <a:solidFill>
            <a:srgbClr val="485AFF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3" name="Стрелка вправо с вырезом 32">
            <a:extLst>
              <a:ext uri="{FF2B5EF4-FFF2-40B4-BE49-F238E27FC236}">
                <a16:creationId xmlns:a16="http://schemas.microsoft.com/office/drawing/2014/main" id="{DBC81853-732F-8FD8-581F-D004F401E4CC}"/>
              </a:ext>
            </a:extLst>
          </p:cNvPr>
          <p:cNvSpPr/>
          <p:nvPr/>
        </p:nvSpPr>
        <p:spPr>
          <a:xfrm rot="5400000">
            <a:off x="8336680" y="2797473"/>
            <a:ext cx="523901" cy="392415"/>
          </a:xfrm>
          <a:prstGeom prst="notchedRightArrow">
            <a:avLst/>
          </a:prstGeom>
          <a:solidFill>
            <a:srgbClr val="485AFF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4" name="Стрелка вправо с вырезом 33">
            <a:extLst>
              <a:ext uri="{FF2B5EF4-FFF2-40B4-BE49-F238E27FC236}">
                <a16:creationId xmlns:a16="http://schemas.microsoft.com/office/drawing/2014/main" id="{476E5418-8E55-B667-F646-F3991BFD35D2}"/>
              </a:ext>
            </a:extLst>
          </p:cNvPr>
          <p:cNvSpPr/>
          <p:nvPr/>
        </p:nvSpPr>
        <p:spPr>
          <a:xfrm rot="5400000">
            <a:off x="8336680" y="4231382"/>
            <a:ext cx="523901" cy="392415"/>
          </a:xfrm>
          <a:prstGeom prst="notchedRightArrow">
            <a:avLst/>
          </a:prstGeom>
          <a:solidFill>
            <a:srgbClr val="485AFF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5" name="Стрелка вправо с вырезом 34">
            <a:extLst>
              <a:ext uri="{FF2B5EF4-FFF2-40B4-BE49-F238E27FC236}">
                <a16:creationId xmlns:a16="http://schemas.microsoft.com/office/drawing/2014/main" id="{9D39891C-9BB3-2BFD-2525-D4141316D434}"/>
              </a:ext>
            </a:extLst>
          </p:cNvPr>
          <p:cNvSpPr/>
          <p:nvPr/>
        </p:nvSpPr>
        <p:spPr>
          <a:xfrm rot="10800000">
            <a:off x="5970329" y="5279658"/>
            <a:ext cx="523901" cy="392415"/>
          </a:xfrm>
          <a:prstGeom prst="notchedRightArrow">
            <a:avLst/>
          </a:prstGeom>
          <a:solidFill>
            <a:srgbClr val="485AFF"/>
          </a:solidFill>
          <a:ln>
            <a:solidFill>
              <a:srgbClr val="485A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7" name="Нижний колонтитул 10">
            <a:extLst>
              <a:ext uri="{FF2B5EF4-FFF2-40B4-BE49-F238E27FC236}">
                <a16:creationId xmlns:a16="http://schemas.microsoft.com/office/drawing/2014/main" id="{CCF7C342-8367-6B79-A8D3-DF1175B6E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72A94E18-3AAE-471B-9CD5-34435B569957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007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3AAD8C2-4939-E590-2A49-1CD7B0203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691" b="38720"/>
          <a:stretch/>
        </p:blipFill>
        <p:spPr>
          <a:xfrm>
            <a:off x="7351670" y="1844698"/>
            <a:ext cx="1547360" cy="1036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7B243B-3ABD-5DF8-4BDA-D30D150AD73E}"/>
              </a:ext>
            </a:extLst>
          </p:cNvPr>
          <p:cNvSpPr txBox="1">
            <a:spLocks/>
          </p:cNvSpPr>
          <p:nvPr/>
        </p:nvSpPr>
        <p:spPr>
          <a:xfrm>
            <a:off x="271973" y="166755"/>
            <a:ext cx="8640960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systems must be controlled</a:t>
            </a:r>
            <a:endParaRPr lang="ru-RU" sz="32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254D4-02B7-FC85-2952-17E252793863}"/>
              </a:ext>
            </a:extLst>
          </p:cNvPr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 err="1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graphical  integrated developer environment (IDE)  to simulate a complex object include physical process and algorithms of control systems</a:t>
            </a:r>
            <a:endParaRPr lang="ru-RU" dirty="0">
              <a:solidFill>
                <a:srgbClr val="F8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F37A0-6004-D0DA-94C9-6B71C566D86B}"/>
              </a:ext>
            </a:extLst>
          </p:cNvPr>
          <p:cNvSpPr txBox="1"/>
          <p:nvPr/>
        </p:nvSpPr>
        <p:spPr>
          <a:xfrm>
            <a:off x="3026961" y="1486998"/>
            <a:ext cx="3615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1</a:t>
            </a:r>
            <a:r>
              <a:rPr lang="en-US" sz="2000" b="1" dirty="0"/>
              <a:t>D simulation of complex object</a:t>
            </a:r>
            <a:endParaRPr lang="ru-RU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5C9E2-E244-C8B8-AF88-96488B4E1FDF}"/>
              </a:ext>
            </a:extLst>
          </p:cNvPr>
          <p:cNvSpPr txBox="1"/>
          <p:nvPr/>
        </p:nvSpPr>
        <p:spPr>
          <a:xfrm>
            <a:off x="7351670" y="1474062"/>
            <a:ext cx="883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Object</a:t>
            </a:r>
            <a:endParaRPr lang="ru-RU" sz="1400" b="1" dirty="0"/>
          </a:p>
        </p:txBody>
      </p:sp>
      <p:sp>
        <p:nvSpPr>
          <p:cNvPr id="37" name="Нижний колонтитул 10">
            <a:extLst>
              <a:ext uri="{FF2B5EF4-FFF2-40B4-BE49-F238E27FC236}">
                <a16:creationId xmlns:a16="http://schemas.microsoft.com/office/drawing/2014/main" id="{CCF7C342-8367-6B79-A8D3-DF1175B6E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fld id="{72A94E18-3AAE-471B-9CD5-34435B569957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17999F-DC72-B2E3-AE98-9FDDB5A77C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89" t="7049"/>
          <a:stretch/>
        </p:blipFill>
        <p:spPr>
          <a:xfrm>
            <a:off x="271097" y="1826824"/>
            <a:ext cx="1328797" cy="874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0FDBAB-E3D2-667B-E30C-79CEB835937D}"/>
              </a:ext>
            </a:extLst>
          </p:cNvPr>
          <p:cNvSpPr txBox="1"/>
          <p:nvPr/>
        </p:nvSpPr>
        <p:spPr>
          <a:xfrm>
            <a:off x="216028" y="1464207"/>
            <a:ext cx="1125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Algorithms</a:t>
            </a:r>
            <a:endParaRPr lang="ru-RU" sz="14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E084795-2E90-334D-2F5C-18B7DB6813C1}"/>
              </a:ext>
            </a:extLst>
          </p:cNvPr>
          <p:cNvSpPr/>
          <p:nvPr/>
        </p:nvSpPr>
        <p:spPr>
          <a:xfrm>
            <a:off x="2457725" y="1915359"/>
            <a:ext cx="1489454" cy="564881"/>
          </a:xfrm>
          <a:prstGeom prst="rect">
            <a:avLst/>
          </a:prstGeom>
          <a:solidFill>
            <a:srgbClr val="FFC000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1458457-9E78-1526-DD58-A29C7F0E06F5}"/>
              </a:ext>
            </a:extLst>
          </p:cNvPr>
          <p:cNvSpPr/>
          <p:nvPr/>
        </p:nvSpPr>
        <p:spPr>
          <a:xfrm>
            <a:off x="5368649" y="1917969"/>
            <a:ext cx="1489454" cy="571173"/>
          </a:xfrm>
          <a:prstGeom prst="rect">
            <a:avLst/>
          </a:prstGeom>
          <a:solidFill>
            <a:schemeClr val="tx2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Соединительная линия уступом 17">
            <a:extLst>
              <a:ext uri="{FF2B5EF4-FFF2-40B4-BE49-F238E27FC236}">
                <a16:creationId xmlns:a16="http://schemas.microsoft.com/office/drawing/2014/main" id="{281ECD6A-FBA1-4DED-19B9-A3FDD9BB5E48}"/>
              </a:ext>
            </a:extLst>
          </p:cNvPr>
          <p:cNvCxnSpPr>
            <a:cxnSpLocks/>
            <a:stCxn id="16" idx="2"/>
            <a:endCxn id="15" idx="2"/>
          </p:cNvCxnSpPr>
          <p:nvPr/>
        </p:nvCxnSpPr>
        <p:spPr>
          <a:xfrm rot="5400000" flipH="1">
            <a:off x="4653463" y="1029229"/>
            <a:ext cx="8902" cy="2910924"/>
          </a:xfrm>
          <a:prstGeom prst="bentConnector3">
            <a:avLst>
              <a:gd name="adj1" fmla="val -3748641"/>
            </a:avLst>
          </a:prstGeom>
          <a:ln>
            <a:solidFill>
              <a:srgbClr val="2C3C7D"/>
            </a:solidFill>
            <a:headEnd type="none"/>
            <a:tailEnd type="stealth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4CDABB8-76E1-8418-8881-526EE5A337C8}"/>
              </a:ext>
            </a:extLst>
          </p:cNvPr>
          <p:cNvSpPr txBox="1"/>
          <p:nvPr/>
        </p:nvSpPr>
        <p:spPr>
          <a:xfrm>
            <a:off x="3786429" y="2556118"/>
            <a:ext cx="165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ru-RU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Соединительная линия уступом 41">
            <a:extLst>
              <a:ext uri="{FF2B5EF4-FFF2-40B4-BE49-F238E27FC236}">
                <a16:creationId xmlns:a16="http://schemas.microsoft.com/office/drawing/2014/main" id="{952EE00A-4C43-6E8C-6869-C34CE8AFCDDB}"/>
              </a:ext>
            </a:extLst>
          </p:cNvPr>
          <p:cNvCxnSpPr>
            <a:cxnSpLocks/>
            <a:stCxn id="16" idx="1"/>
            <a:endCxn id="15" idx="3"/>
          </p:cNvCxnSpPr>
          <p:nvPr/>
        </p:nvCxnSpPr>
        <p:spPr>
          <a:xfrm rot="10800000">
            <a:off x="3947179" y="2197800"/>
            <a:ext cx="1421470" cy="575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headEnd type="stealth" w="lg" len="lg"/>
            <a:tailEnd type="non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9B0AF7B-8686-E60C-191B-9F432BC6D5A2}"/>
              </a:ext>
            </a:extLst>
          </p:cNvPr>
          <p:cNvSpPr txBox="1"/>
          <p:nvPr/>
        </p:nvSpPr>
        <p:spPr>
          <a:xfrm>
            <a:off x="4002255" y="1931763"/>
            <a:ext cx="116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C06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ru-RU" sz="1400" dirty="0">
                <a:solidFill>
                  <a:srgbClr val="C06818"/>
                </a:solidFill>
                <a:latin typeface="BankGothicMediumC"/>
                <a:cs typeface="FranklinGothicBookG"/>
              </a:rPr>
              <a:t> </a:t>
            </a:r>
          </a:p>
          <a:p>
            <a:pPr marL="228600" indent="-228600" algn="ctr">
              <a:buClr>
                <a:srgbClr val="F3903C"/>
              </a:buClr>
            </a:pPr>
            <a:r>
              <a:rPr lang="en-US" sz="1400" dirty="0">
                <a:solidFill>
                  <a:srgbClr val="C06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</a:t>
            </a:r>
            <a:endParaRPr lang="ru-RU" sz="1400" dirty="0">
              <a:solidFill>
                <a:srgbClr val="C068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Группа 10">
            <a:extLst>
              <a:ext uri="{FF2B5EF4-FFF2-40B4-BE49-F238E27FC236}">
                <a16:creationId xmlns:a16="http://schemas.microsoft.com/office/drawing/2014/main" id="{5576F8ED-A5A6-ADA3-CACB-5E7E79AE1D3D}"/>
              </a:ext>
            </a:extLst>
          </p:cNvPr>
          <p:cNvGrpSpPr/>
          <p:nvPr/>
        </p:nvGrpSpPr>
        <p:grpSpPr>
          <a:xfrm>
            <a:off x="186830" y="3079338"/>
            <a:ext cx="2093101" cy="1519765"/>
            <a:chOff x="251520" y="1728413"/>
            <a:chExt cx="2598006" cy="1843067"/>
          </a:xfrm>
        </p:grpSpPr>
        <p:pic>
          <p:nvPicPr>
            <p:cNvPr id="57" name="Picture 2">
              <a:extLst>
                <a:ext uri="{FF2B5EF4-FFF2-40B4-BE49-F238E27FC236}">
                  <a16:creationId xmlns:a16="http://schemas.microsoft.com/office/drawing/2014/main" id="{8914CDA0-3B41-5610-688D-4C7E17D56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28413"/>
              <a:ext cx="2089724" cy="14932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48F4EFC5-DC6C-C8AA-3462-1A9AABC323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33" y="1935748"/>
              <a:ext cx="2089724" cy="14932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0" name="Picture 3">
              <a:extLst>
                <a:ext uri="{FF2B5EF4-FFF2-40B4-BE49-F238E27FC236}">
                  <a16:creationId xmlns:a16="http://schemas.microsoft.com/office/drawing/2014/main" id="{5658847C-562C-B05D-B44A-5426AEAEA7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92" y="2115879"/>
              <a:ext cx="2037034" cy="14556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4" name="Изображение 22" descr="РС САУ Фронт.jpg">
            <a:extLst>
              <a:ext uri="{FF2B5EF4-FFF2-40B4-BE49-F238E27FC236}">
                <a16:creationId xmlns:a16="http://schemas.microsoft.com/office/drawing/2014/main" id="{EFBD6FA7-F050-28F9-4019-D6FE40EBF3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7936" r="22807" b="5433"/>
          <a:stretch/>
        </p:blipFill>
        <p:spPr>
          <a:xfrm flipH="1">
            <a:off x="3457360" y="4859693"/>
            <a:ext cx="594180" cy="1496658"/>
          </a:xfrm>
          <a:prstGeom prst="rect">
            <a:avLst/>
          </a:prstGeom>
        </p:spPr>
      </p:pic>
      <p:pic>
        <p:nvPicPr>
          <p:cNvPr id="65" name="Изображение 67" descr="ШБ САУ Фронт.jpg">
            <a:extLst>
              <a:ext uri="{FF2B5EF4-FFF2-40B4-BE49-F238E27FC236}">
                <a16:creationId xmlns:a16="http://schemas.microsoft.com/office/drawing/2014/main" id="{AA68837E-076E-4899-4CF0-D96A4B3284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46499" y="4854511"/>
            <a:ext cx="621210" cy="151138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D360B32-CC0E-CB00-9C55-CFBB25ABEEA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15" r="222" b="439"/>
          <a:stretch>
            <a:fillRect/>
          </a:stretch>
        </p:blipFill>
        <p:spPr>
          <a:xfrm>
            <a:off x="6019800" y="3230906"/>
            <a:ext cx="2779104" cy="1408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Picture 6" descr="asset.jpg">
            <a:extLst>
              <a:ext uri="{FF2B5EF4-FFF2-40B4-BE49-F238E27FC236}">
                <a16:creationId xmlns:a16="http://schemas.microsoft.com/office/drawing/2014/main" id="{993E7A50-E049-730F-2C6C-96DAAF3268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6890" y="4926086"/>
            <a:ext cx="1773162" cy="1331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97DD9DAC-D698-DADC-3A42-C49EBD1EFF3C}"/>
              </a:ext>
            </a:extLst>
          </p:cNvPr>
          <p:cNvSpPr/>
          <p:nvPr/>
        </p:nvSpPr>
        <p:spPr>
          <a:xfrm>
            <a:off x="455437" y="5323512"/>
            <a:ext cx="1571027" cy="923834"/>
          </a:xfrm>
          <a:prstGeom prst="rect">
            <a:avLst/>
          </a:prstGeom>
          <a:solidFill>
            <a:srgbClr val="FFC000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System</a:t>
            </a:r>
          </a:p>
          <a:p>
            <a:pPr algn="ctr"/>
            <a:r>
              <a:rPr lang="en-US" sz="1400" b="1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sowtware</a:t>
            </a: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</a:t>
            </a: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CA5A0491-FE61-F068-6C47-CF1E8BB925EC}"/>
              </a:ext>
            </a:extLst>
          </p:cNvPr>
          <p:cNvSpPr/>
          <p:nvPr/>
        </p:nvSpPr>
        <p:spPr>
          <a:xfrm>
            <a:off x="7227877" y="5333489"/>
            <a:ext cx="1571027" cy="913857"/>
          </a:xfrm>
          <a:prstGeom prst="rect">
            <a:avLst/>
          </a:prstGeom>
          <a:solidFill>
            <a:schemeClr val="tx2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object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6" name="Стрелка вправо с вырезом 75">
            <a:extLst>
              <a:ext uri="{FF2B5EF4-FFF2-40B4-BE49-F238E27FC236}">
                <a16:creationId xmlns:a16="http://schemas.microsoft.com/office/drawing/2014/main" id="{4D85BF32-1903-CD71-8513-255B05E19F8A}"/>
              </a:ext>
            </a:extLst>
          </p:cNvPr>
          <p:cNvSpPr/>
          <p:nvPr/>
        </p:nvSpPr>
        <p:spPr>
          <a:xfrm>
            <a:off x="2275810" y="5442058"/>
            <a:ext cx="391629" cy="259160"/>
          </a:xfrm>
          <a:prstGeom prst="notchedRightArrow">
            <a:avLst/>
          </a:prstGeom>
          <a:solidFill>
            <a:srgbClr val="0C0A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трелка вправо с вырезом 76">
            <a:extLst>
              <a:ext uri="{FF2B5EF4-FFF2-40B4-BE49-F238E27FC236}">
                <a16:creationId xmlns:a16="http://schemas.microsoft.com/office/drawing/2014/main" id="{A1334E48-C4B7-D1BE-E506-BA1615CEBDE2}"/>
              </a:ext>
            </a:extLst>
          </p:cNvPr>
          <p:cNvSpPr/>
          <p:nvPr/>
        </p:nvSpPr>
        <p:spPr>
          <a:xfrm>
            <a:off x="4376185" y="5442058"/>
            <a:ext cx="391629" cy="259160"/>
          </a:xfrm>
          <a:prstGeom prst="notchedRightArrow">
            <a:avLst/>
          </a:prstGeom>
          <a:solidFill>
            <a:srgbClr val="0C0A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Стрелка вправо с вырезом 77">
            <a:extLst>
              <a:ext uri="{FF2B5EF4-FFF2-40B4-BE49-F238E27FC236}">
                <a16:creationId xmlns:a16="http://schemas.microsoft.com/office/drawing/2014/main" id="{564B0B68-C3F4-979F-8B6C-2B21D8C9AA6B}"/>
              </a:ext>
            </a:extLst>
          </p:cNvPr>
          <p:cNvSpPr/>
          <p:nvPr/>
        </p:nvSpPr>
        <p:spPr>
          <a:xfrm rot="5400000">
            <a:off x="1013423" y="4949798"/>
            <a:ext cx="391629" cy="259160"/>
          </a:xfrm>
          <a:prstGeom prst="notchedRightArrow">
            <a:avLst/>
          </a:prstGeom>
          <a:solidFill>
            <a:srgbClr val="0C0A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89D66-4CFB-FED3-3DB1-56B7C918142C}"/>
              </a:ext>
            </a:extLst>
          </p:cNvPr>
          <p:cNvSpPr txBox="1"/>
          <p:nvPr/>
        </p:nvSpPr>
        <p:spPr>
          <a:xfrm>
            <a:off x="1367031" y="4800292"/>
            <a:ext cx="164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Automated </a:t>
            </a:r>
          </a:p>
          <a:p>
            <a:r>
              <a:rPr lang="en-US" sz="1400" b="1" dirty="0"/>
              <a:t>code generation</a:t>
            </a:r>
            <a:endParaRPr lang="ru-RU" sz="14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543594C-94F3-4A8D-61F0-4AE879835821}"/>
              </a:ext>
            </a:extLst>
          </p:cNvPr>
          <p:cNvSpPr/>
          <p:nvPr/>
        </p:nvSpPr>
        <p:spPr>
          <a:xfrm>
            <a:off x="155960" y="3042511"/>
            <a:ext cx="8756973" cy="174441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F3903C"/>
              </a:buClr>
            </a:pPr>
            <a:endParaRPr lang="ru-RU" b="1" dirty="0">
              <a:solidFill>
                <a:srgbClr val="2C3C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FA1CE-2074-D6AA-B88A-BBEEA688C6E8}"/>
              </a:ext>
            </a:extLst>
          </p:cNvPr>
          <p:cNvSpPr txBox="1"/>
          <p:nvPr/>
        </p:nvSpPr>
        <p:spPr>
          <a:xfrm>
            <a:off x="2392774" y="3363735"/>
            <a:ext cx="3574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825134"/>
                </a:solidFill>
              </a:rPr>
              <a:t>SimInTech</a:t>
            </a:r>
            <a:r>
              <a:rPr lang="en-US" sz="2000" b="1" dirty="0">
                <a:solidFill>
                  <a:srgbClr val="825134"/>
                </a:solidFill>
              </a:rPr>
              <a:t> diagram</a:t>
            </a:r>
            <a:endParaRPr lang="ru-RU" sz="2000" b="1" dirty="0">
              <a:solidFill>
                <a:srgbClr val="825134"/>
              </a:solidFill>
            </a:endParaRPr>
          </a:p>
          <a:p>
            <a:pPr algn="ctr"/>
            <a:r>
              <a:rPr lang="en-US" sz="2000" b="1" dirty="0">
                <a:solidFill>
                  <a:srgbClr val="825134"/>
                </a:solidFill>
              </a:rPr>
              <a:t>(application</a:t>
            </a:r>
            <a:r>
              <a:rPr lang="ru-RU" sz="2000" b="1" dirty="0">
                <a:solidFill>
                  <a:srgbClr val="825134"/>
                </a:solidFill>
              </a:rPr>
              <a:t> oriented language</a:t>
            </a:r>
            <a:r>
              <a:rPr lang="en-US" sz="2000" b="1" dirty="0">
                <a:solidFill>
                  <a:srgbClr val="825134"/>
                </a:solidFill>
              </a:rPr>
              <a:t>)</a:t>
            </a:r>
            <a:r>
              <a:rPr lang="ru-RU" sz="2000" b="1" dirty="0">
                <a:solidFill>
                  <a:srgbClr val="82513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4949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Architecture of </a:t>
            </a:r>
            <a:r>
              <a:rPr lang="en-US" sz="3200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FE066A8-5AD0-4166-B985-FDDBEB2E1DB7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 err="1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all necessary tool for</a:t>
            </a:r>
            <a:r>
              <a:rPr lang="ru-RU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ru-RU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research and development process in different industries</a:t>
            </a:r>
            <a:endParaRPr lang="ru-RU" dirty="0">
              <a:solidFill>
                <a:srgbClr val="F8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240560" y="4629698"/>
            <a:ext cx="2303137" cy="441322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F3903C"/>
              </a:buClr>
            </a:pPr>
            <a:r>
              <a:rPr lang="ru-RU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Встроенное ПО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84674C-9A98-B536-609C-3EF1C84C6360}"/>
              </a:ext>
            </a:extLst>
          </p:cNvPr>
          <p:cNvSpPr/>
          <p:nvPr/>
        </p:nvSpPr>
        <p:spPr>
          <a:xfrm>
            <a:off x="3557340" y="4290336"/>
            <a:ext cx="1780480" cy="55245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generator</a:t>
            </a:r>
            <a:r>
              <a:rPr lang="ru-RU" sz="16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7CD2B2-09BF-F550-9349-2D70BAA37B10}"/>
              </a:ext>
            </a:extLst>
          </p:cNvPr>
          <p:cNvSpPr/>
          <p:nvPr/>
        </p:nvSpPr>
        <p:spPr>
          <a:xfrm>
            <a:off x="6423439" y="5186726"/>
            <a:ext cx="2369417" cy="770857"/>
          </a:xfrm>
          <a:prstGeom prst="rect">
            <a:avLst/>
          </a:prstGeom>
          <a:solidFill>
            <a:srgbClr val="F390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B6E006-BE76-A9B3-BED3-746E596A7E86}"/>
              </a:ext>
            </a:extLst>
          </p:cNvPr>
          <p:cNvSpPr/>
          <p:nvPr/>
        </p:nvSpPr>
        <p:spPr>
          <a:xfrm>
            <a:off x="251521" y="1830174"/>
            <a:ext cx="2004241" cy="5524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HMI</a:t>
            </a: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 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C28A7C-6C1F-4708-1CB3-14802AAD65D2}"/>
              </a:ext>
            </a:extLst>
          </p:cNvPr>
          <p:cNvSpPr/>
          <p:nvPr/>
        </p:nvSpPr>
        <p:spPr>
          <a:xfrm>
            <a:off x="6597543" y="1742145"/>
            <a:ext cx="2276413" cy="329923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rgbClr val="0C0A56"/>
              </a:solidFill>
              <a:highlight>
                <a:srgbClr val="0C0A56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43950F-345A-5559-03AF-12BD94C74DAB}"/>
              </a:ext>
            </a:extLst>
          </p:cNvPr>
          <p:cNvSpPr/>
          <p:nvPr/>
        </p:nvSpPr>
        <p:spPr>
          <a:xfrm>
            <a:off x="252197" y="2561947"/>
            <a:ext cx="1998313" cy="165483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A6936FD-8658-DE02-7A21-79A082AE7A80}"/>
              </a:ext>
            </a:extLst>
          </p:cNvPr>
          <p:cNvSpPr/>
          <p:nvPr/>
        </p:nvSpPr>
        <p:spPr>
          <a:xfrm>
            <a:off x="3320078" y="5314916"/>
            <a:ext cx="2256480" cy="719243"/>
          </a:xfrm>
          <a:prstGeom prst="rect">
            <a:avLst/>
          </a:prstGeom>
          <a:solidFill>
            <a:srgbClr val="2C3C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NordWind</a:t>
            </a:r>
            <a:endParaRPr lang="ru-RU" sz="1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 execution   </a:t>
            </a:r>
            <a:endParaRPr lang="ru-RU" sz="1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BD89E5E-8266-2703-8811-9BF3FCEF575A}"/>
              </a:ext>
            </a:extLst>
          </p:cNvPr>
          <p:cNvSpPr/>
          <p:nvPr/>
        </p:nvSpPr>
        <p:spPr>
          <a:xfrm>
            <a:off x="3752792" y="2835615"/>
            <a:ext cx="1394941" cy="11069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Соединительная линия уступом 17">
            <a:extLst>
              <a:ext uri="{FF2B5EF4-FFF2-40B4-BE49-F238E27FC236}">
                <a16:creationId xmlns:a16="http://schemas.microsoft.com/office/drawing/2014/main" id="{1C1FED17-7432-F479-7517-FF47243646C7}"/>
              </a:ext>
            </a:extLst>
          </p:cNvPr>
          <p:cNvCxnSpPr>
            <a:cxnSpLocks/>
            <a:stCxn id="14" idx="1"/>
            <a:endCxn id="6" idx="3"/>
          </p:cNvCxnSpPr>
          <p:nvPr/>
        </p:nvCxnSpPr>
        <p:spPr>
          <a:xfrm rot="10800000">
            <a:off x="2255762" y="2106399"/>
            <a:ext cx="1497030" cy="1282690"/>
          </a:xfrm>
          <a:prstGeom prst="bentConnector3">
            <a:avLst>
              <a:gd name="adj1" fmla="val 73996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>
            <a:extLst>
              <a:ext uri="{FF2B5EF4-FFF2-40B4-BE49-F238E27FC236}">
                <a16:creationId xmlns:a16="http://schemas.microsoft.com/office/drawing/2014/main" id="{877EF126-D8A2-A9C9-51D6-5FDDC0D6DB59}"/>
              </a:ext>
            </a:extLst>
          </p:cNvPr>
          <p:cNvCxnSpPr>
            <a:cxnSpLocks/>
            <a:stCxn id="14" idx="1"/>
            <a:endCxn id="8" idx="3"/>
          </p:cNvCxnSpPr>
          <p:nvPr/>
        </p:nvCxnSpPr>
        <p:spPr>
          <a:xfrm rot="10800000" flipV="1">
            <a:off x="2250510" y="3389089"/>
            <a:ext cx="1502282" cy="27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>
            <a:extLst>
              <a:ext uri="{FF2B5EF4-FFF2-40B4-BE49-F238E27FC236}">
                <a16:creationId xmlns:a16="http://schemas.microsoft.com/office/drawing/2014/main" id="{97C11125-E7D2-1D2B-F172-3CEE83869557}"/>
              </a:ext>
            </a:extLst>
          </p:cNvPr>
          <p:cNvCxnSpPr>
            <a:cxnSpLocks/>
            <a:stCxn id="14" idx="3"/>
            <a:endCxn id="7" idx="1"/>
          </p:cNvCxnSpPr>
          <p:nvPr/>
        </p:nvCxnSpPr>
        <p:spPr>
          <a:xfrm>
            <a:off x="5147733" y="3389089"/>
            <a:ext cx="1449810" cy="267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>
            <a:extLst>
              <a:ext uri="{FF2B5EF4-FFF2-40B4-BE49-F238E27FC236}">
                <a16:creationId xmlns:a16="http://schemas.microsoft.com/office/drawing/2014/main" id="{DAF65492-2231-0376-7708-BB77ACF86D7D}"/>
              </a:ext>
            </a:extLst>
          </p:cNvPr>
          <p:cNvCxnSpPr>
            <a:cxnSpLocks/>
            <a:stCxn id="14" idx="3"/>
            <a:endCxn id="5" idx="1"/>
          </p:cNvCxnSpPr>
          <p:nvPr/>
        </p:nvCxnSpPr>
        <p:spPr>
          <a:xfrm>
            <a:off x="5147733" y="3389089"/>
            <a:ext cx="1275706" cy="2183066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>
            <a:extLst>
              <a:ext uri="{FF2B5EF4-FFF2-40B4-BE49-F238E27FC236}">
                <a16:creationId xmlns:a16="http://schemas.microsoft.com/office/drawing/2014/main" id="{117A7D03-4689-96CB-2889-9A9F6C93CDF3}"/>
              </a:ext>
            </a:extLst>
          </p:cNvPr>
          <p:cNvCxnSpPr>
            <a:cxnSpLocks/>
            <a:stCxn id="14" idx="2"/>
            <a:endCxn id="4" idx="0"/>
          </p:cNvCxnSpPr>
          <p:nvPr/>
        </p:nvCxnSpPr>
        <p:spPr>
          <a:xfrm rot="5400000">
            <a:off x="4275036" y="4115108"/>
            <a:ext cx="347773" cy="2683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174370D-D2AC-D8AD-13AB-C6A6DF4175D7}"/>
              </a:ext>
            </a:extLst>
          </p:cNvPr>
          <p:cNvSpPr txBox="1"/>
          <p:nvPr/>
        </p:nvSpPr>
        <p:spPr>
          <a:xfrm>
            <a:off x="171022" y="1460842"/>
            <a:ext cx="314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Soft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5E1584-F816-199A-0018-06C4A3307C6B}"/>
              </a:ext>
            </a:extLst>
          </p:cNvPr>
          <p:cNvSpPr txBox="1"/>
          <p:nvPr/>
        </p:nvSpPr>
        <p:spPr>
          <a:xfrm>
            <a:off x="8182029" y="141213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Hard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9E79CD-9C1A-D133-2F89-AA4BC6BEA022}"/>
              </a:ext>
            </a:extLst>
          </p:cNvPr>
          <p:cNvSpPr txBox="1"/>
          <p:nvPr/>
        </p:nvSpPr>
        <p:spPr>
          <a:xfrm>
            <a:off x="411950" y="5545871"/>
            <a:ext cx="140735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STM32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Milandr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GigaDevice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7B13F8D-9F12-8BC9-6F30-E155EE3FE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969"/>
          <a:stretch/>
        </p:blipFill>
        <p:spPr>
          <a:xfrm>
            <a:off x="4206147" y="3415445"/>
            <a:ext cx="505410" cy="43779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13ACE40-0293-C511-2842-0D332AC5C459}"/>
              </a:ext>
            </a:extLst>
          </p:cNvPr>
          <p:cNvSpPr txBox="1"/>
          <p:nvPr/>
        </p:nvSpPr>
        <p:spPr>
          <a:xfrm>
            <a:off x="3752792" y="2836731"/>
            <a:ext cx="1350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1D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9D83B7-7330-6675-B68A-72AA5EA16419}"/>
              </a:ext>
            </a:extLst>
          </p:cNvPr>
          <p:cNvSpPr txBox="1"/>
          <p:nvPr/>
        </p:nvSpPr>
        <p:spPr>
          <a:xfrm>
            <a:off x="270044" y="2561947"/>
            <a:ext cx="207791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 </a:t>
            </a:r>
          </a:p>
          <a:p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Flow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Fuzzy logic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Neural nets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Regulators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9829BC-9E83-5F8C-B145-66054212D556}"/>
              </a:ext>
            </a:extLst>
          </p:cNvPr>
          <p:cNvSpPr txBox="1"/>
          <p:nvPr/>
        </p:nvSpPr>
        <p:spPr>
          <a:xfrm>
            <a:off x="6443678" y="5172776"/>
            <a:ext cx="23499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Simulator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exchange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DAC/AD</a:t>
            </a: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C7EC5F-3145-458C-17E1-44956B575535}"/>
              </a:ext>
            </a:extLst>
          </p:cNvPr>
          <p:cNvSpPr txBox="1"/>
          <p:nvPr/>
        </p:nvSpPr>
        <p:spPr>
          <a:xfrm>
            <a:off x="1763331" y="5557671"/>
            <a:ext cx="140735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MK17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Raspberry PI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Arduino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DBAD78B-0282-6E26-92EF-F58A4775F957}"/>
              </a:ext>
            </a:extLst>
          </p:cNvPr>
          <p:cNvSpPr/>
          <p:nvPr/>
        </p:nvSpPr>
        <p:spPr>
          <a:xfrm>
            <a:off x="302274" y="5190559"/>
            <a:ext cx="2795390" cy="346499"/>
          </a:xfrm>
          <a:prstGeom prst="rect">
            <a:avLst/>
          </a:prstGeom>
          <a:solidFill>
            <a:srgbClr val="2C3C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Microcontrollers</a:t>
            </a:r>
            <a:endParaRPr lang="ru-RU" sz="1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Соединительная линия уступом 39">
            <a:extLst>
              <a:ext uri="{FF2B5EF4-FFF2-40B4-BE49-F238E27FC236}">
                <a16:creationId xmlns:a16="http://schemas.microsoft.com/office/drawing/2014/main" id="{2FCCF763-85D8-A07C-73BB-2EFA0BF58636}"/>
              </a:ext>
            </a:extLst>
          </p:cNvPr>
          <p:cNvCxnSpPr>
            <a:cxnSpLocks/>
            <a:stCxn id="4" idx="2"/>
            <a:endCxn id="39" idx="0"/>
          </p:cNvCxnSpPr>
          <p:nvPr/>
        </p:nvCxnSpPr>
        <p:spPr>
          <a:xfrm rot="5400000">
            <a:off x="2899889" y="3642867"/>
            <a:ext cx="347773" cy="2747611"/>
          </a:xfrm>
          <a:prstGeom prst="bentConnector3">
            <a:avLst>
              <a:gd name="adj1" fmla="val 50000"/>
            </a:avLst>
          </a:prstGeom>
          <a:ln>
            <a:solidFill>
              <a:srgbClr val="2C3C7D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2286C9E2-624C-1F2A-B574-131C3FBBFBD9}"/>
              </a:ext>
            </a:extLst>
          </p:cNvPr>
          <p:cNvSpPr/>
          <p:nvPr/>
        </p:nvSpPr>
        <p:spPr>
          <a:xfrm>
            <a:off x="321251" y="5545870"/>
            <a:ext cx="2776414" cy="719243"/>
          </a:xfrm>
          <a:prstGeom prst="rect">
            <a:avLst/>
          </a:prstGeom>
          <a:noFill/>
          <a:ln w="25400"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Clr>
                <a:srgbClr val="F3903C"/>
              </a:buClr>
            </a:pPr>
            <a:endParaRPr lang="ru-RU" b="1" dirty="0">
              <a:solidFill>
                <a:srgbClr val="2C3C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9566C3-F4B6-15E5-AA6C-CDB51B86431C}"/>
              </a:ext>
            </a:extLst>
          </p:cNvPr>
          <p:cNvSpPr txBox="1"/>
          <p:nvPr/>
        </p:nvSpPr>
        <p:spPr>
          <a:xfrm>
            <a:off x="6638898" y="1747033"/>
            <a:ext cx="211826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Thermohydraulic</a:t>
            </a:r>
            <a:endParaRPr lang="ru-RU" sz="14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r>
              <a:rPr lang="ru-RU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endParaRPr lang="ru-RU" sz="14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</a:t>
            </a:r>
            <a:r>
              <a:rPr lang="ru-RU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ru-RU" sz="14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 driver</a:t>
            </a:r>
            <a:endParaRPr lang="ru-RU" sz="14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ballistic </a:t>
            </a:r>
            <a:endParaRPr lang="ru-RU" sz="14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Aircraft dynamic</a:t>
            </a:r>
            <a:endParaRPr lang="ru-RU" sz="14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Hydraulic</a:t>
            </a:r>
            <a:endParaRPr lang="ru-RU" sz="14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DSP</a:t>
            </a:r>
            <a:endParaRPr lang="ru-RU" sz="14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Antennas</a:t>
            </a:r>
          </a:p>
          <a:p>
            <a:r>
              <a:rPr lang="en-US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processing </a:t>
            </a:r>
          </a:p>
          <a:p>
            <a:r>
              <a:rPr lang="en-US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Visualization</a:t>
            </a:r>
            <a:endParaRPr lang="ru-RU" sz="14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Piezoelectric</a:t>
            </a:r>
            <a:endParaRPr lang="ru-RU" sz="14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cxnSp>
        <p:nvCxnSpPr>
          <p:cNvPr id="74" name="Соединительная линия уступом 73">
            <a:extLst>
              <a:ext uri="{FF2B5EF4-FFF2-40B4-BE49-F238E27FC236}">
                <a16:creationId xmlns:a16="http://schemas.microsoft.com/office/drawing/2014/main" id="{666E978E-4E73-7F97-7543-3B1EE3715B0A}"/>
              </a:ext>
            </a:extLst>
          </p:cNvPr>
          <p:cNvCxnSpPr>
            <a:cxnSpLocks/>
            <a:stCxn id="4" idx="2"/>
            <a:endCxn id="13" idx="0"/>
          </p:cNvCxnSpPr>
          <p:nvPr/>
        </p:nvCxnSpPr>
        <p:spPr>
          <a:xfrm rot="16200000" flipH="1">
            <a:off x="4211884" y="5078482"/>
            <a:ext cx="472130" cy="738"/>
          </a:xfrm>
          <a:prstGeom prst="bentConnector3">
            <a:avLst>
              <a:gd name="adj1" fmla="val 50000"/>
            </a:avLst>
          </a:prstGeom>
          <a:ln>
            <a:solidFill>
              <a:srgbClr val="2C3C7D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5" name="TextBox 244">
            <a:extLst>
              <a:ext uri="{FF2B5EF4-FFF2-40B4-BE49-F238E27FC236}">
                <a16:creationId xmlns:a16="http://schemas.microsoft.com/office/drawing/2014/main" id="{76D6A223-E897-353D-40EF-6F6445514192}"/>
              </a:ext>
            </a:extLst>
          </p:cNvPr>
          <p:cNvSpPr txBox="1"/>
          <p:nvPr/>
        </p:nvSpPr>
        <p:spPr>
          <a:xfrm>
            <a:off x="3320078" y="1438162"/>
            <a:ext cx="2339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1</a:t>
            </a:r>
            <a:r>
              <a:rPr lang="en-US" sz="2000" b="1" dirty="0"/>
              <a:t>D </a:t>
            </a:r>
            <a:r>
              <a:rPr lang="ru-RU" sz="2000" b="1" dirty="0"/>
              <a:t>модель объекта</a:t>
            </a:r>
          </a:p>
        </p:txBody>
      </p:sp>
      <p:sp>
        <p:nvSpPr>
          <p:cNvPr id="246" name="Прямоугольник 245">
            <a:extLst>
              <a:ext uri="{FF2B5EF4-FFF2-40B4-BE49-F238E27FC236}">
                <a16:creationId xmlns:a16="http://schemas.microsoft.com/office/drawing/2014/main" id="{BA067FCC-2893-2B8D-9FAF-70D5720D5A61}"/>
              </a:ext>
            </a:extLst>
          </p:cNvPr>
          <p:cNvSpPr/>
          <p:nvPr/>
        </p:nvSpPr>
        <p:spPr>
          <a:xfrm>
            <a:off x="2853774" y="1903669"/>
            <a:ext cx="1489454" cy="564881"/>
          </a:xfrm>
          <a:prstGeom prst="rect">
            <a:avLst/>
          </a:prstGeom>
          <a:solidFill>
            <a:srgbClr val="FFC000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Прямоугольник 246">
            <a:extLst>
              <a:ext uri="{FF2B5EF4-FFF2-40B4-BE49-F238E27FC236}">
                <a16:creationId xmlns:a16="http://schemas.microsoft.com/office/drawing/2014/main" id="{C3D4B5AC-3FC4-B08C-23FC-28975FE7F55F}"/>
              </a:ext>
            </a:extLst>
          </p:cNvPr>
          <p:cNvSpPr/>
          <p:nvPr/>
        </p:nvSpPr>
        <p:spPr>
          <a:xfrm>
            <a:off x="4711557" y="1902062"/>
            <a:ext cx="1489454" cy="571173"/>
          </a:xfrm>
          <a:prstGeom prst="rect">
            <a:avLst/>
          </a:prstGeom>
          <a:solidFill>
            <a:schemeClr val="tx2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9" name="Соединительная линия уступом 248">
            <a:extLst>
              <a:ext uri="{FF2B5EF4-FFF2-40B4-BE49-F238E27FC236}">
                <a16:creationId xmlns:a16="http://schemas.microsoft.com/office/drawing/2014/main" id="{51EDFEA2-2EB5-326A-E6F7-10808B256CF1}"/>
              </a:ext>
            </a:extLst>
          </p:cNvPr>
          <p:cNvCxnSpPr>
            <a:cxnSpLocks/>
            <a:stCxn id="247" idx="2"/>
            <a:endCxn id="246" idx="2"/>
          </p:cNvCxnSpPr>
          <p:nvPr/>
        </p:nvCxnSpPr>
        <p:spPr>
          <a:xfrm rot="5400000" flipH="1">
            <a:off x="4525050" y="1542002"/>
            <a:ext cx="4685" cy="1857783"/>
          </a:xfrm>
          <a:prstGeom prst="bentConnector3">
            <a:avLst>
              <a:gd name="adj1" fmla="val -4879402"/>
            </a:avLst>
          </a:prstGeom>
          <a:ln>
            <a:solidFill>
              <a:srgbClr val="2C3C7D"/>
            </a:solidFill>
            <a:headEnd type="none"/>
            <a:tailEnd type="stealth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1" name="Соединительная линия уступом 250">
            <a:extLst>
              <a:ext uri="{FF2B5EF4-FFF2-40B4-BE49-F238E27FC236}">
                <a16:creationId xmlns:a16="http://schemas.microsoft.com/office/drawing/2014/main" id="{DFE0EB10-FFA3-66AF-79AB-D3F149274DFC}"/>
              </a:ext>
            </a:extLst>
          </p:cNvPr>
          <p:cNvCxnSpPr>
            <a:cxnSpLocks/>
            <a:stCxn id="247" idx="1"/>
            <a:endCxn id="246" idx="3"/>
          </p:cNvCxnSpPr>
          <p:nvPr/>
        </p:nvCxnSpPr>
        <p:spPr>
          <a:xfrm rot="10800000">
            <a:off x="4343229" y="2186111"/>
            <a:ext cx="368329" cy="1539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headEnd type="stealth" w="lg" len="lg"/>
            <a:tailEnd type="non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45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Рисунок 9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578" y="3526399"/>
            <a:ext cx="1428249" cy="93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ru-RU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software development 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1" y="1418825"/>
            <a:ext cx="262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 level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51520" y="6102434"/>
            <a:ext cx="2628246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level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DEA0014-6D33-46D2-8ABF-D2AC7E4E2C4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70211" y="2092964"/>
            <a:ext cx="1389667" cy="413004"/>
          </a:xfrm>
          <a:prstGeom prst="rect">
            <a:avLst/>
          </a:prstGeom>
          <a:solidFill>
            <a:srgbClr val="FFC000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Requirements</a:t>
            </a: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390363" y="4660195"/>
            <a:ext cx="1609103" cy="413004"/>
          </a:xfrm>
          <a:prstGeom prst="rect">
            <a:avLst/>
          </a:prstGeom>
          <a:solidFill>
            <a:srgbClr val="FFC000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generation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304176" y="3817400"/>
            <a:ext cx="1218198" cy="413004"/>
          </a:xfrm>
          <a:prstGeom prst="rect">
            <a:avLst/>
          </a:prstGeom>
          <a:solidFill>
            <a:srgbClr val="FFC000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6149176" y="2092868"/>
            <a:ext cx="1203572" cy="413004"/>
          </a:xfrm>
          <a:prstGeom prst="rect">
            <a:avLst/>
          </a:prstGeom>
          <a:solidFill>
            <a:srgbClr val="FFC000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 test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 descr="Phycore_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658" y="4624723"/>
            <a:ext cx="928822" cy="5575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8" name="Рисунок 77" descr="шкаф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537" y="2963383"/>
            <a:ext cx="1080681" cy="92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Рисунок 78" descr="shkaph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18131F"/>
              </a:clrFrom>
              <a:clrTo>
                <a:srgbClr val="18131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109" y="3994113"/>
            <a:ext cx="456429" cy="117910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9" name="Рисунок 9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15" r="222" b="439"/>
          <a:stretch>
            <a:fillRect/>
          </a:stretch>
        </p:blipFill>
        <p:spPr>
          <a:xfrm>
            <a:off x="499589" y="4612584"/>
            <a:ext cx="2424966" cy="1472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Прямоугольник 41"/>
          <p:cNvSpPr/>
          <p:nvPr/>
        </p:nvSpPr>
        <p:spPr>
          <a:xfrm>
            <a:off x="3314815" y="3816209"/>
            <a:ext cx="1313480" cy="433092"/>
          </a:xfrm>
          <a:prstGeom prst="rect">
            <a:avLst/>
          </a:prstGeom>
          <a:solidFill>
            <a:schemeClr val="tx2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simulation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(systems)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0" name="Прямая со стрелкой 99"/>
          <p:cNvCxnSpPr/>
          <p:nvPr/>
        </p:nvCxnSpPr>
        <p:spPr>
          <a:xfrm>
            <a:off x="362625" y="6236007"/>
            <a:ext cx="5902958" cy="0"/>
          </a:xfrm>
          <a:prstGeom prst="straightConnector1">
            <a:avLst/>
          </a:prstGeom>
          <a:ln>
            <a:solidFill>
              <a:srgbClr val="2C3C7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5280319" y="5747489"/>
            <a:ext cx="985264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r">
              <a:lnSpc>
                <a:spcPct val="150000"/>
              </a:lnSpc>
              <a:buClr>
                <a:srgbClr val="F3903C"/>
              </a:buClr>
            </a:pPr>
            <a:r>
              <a:rPr lang="en-US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ru-RU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4" name="Прямая со стрелкой 103"/>
          <p:cNvCxnSpPr/>
          <p:nvPr/>
        </p:nvCxnSpPr>
        <p:spPr>
          <a:xfrm>
            <a:off x="301517" y="1850549"/>
            <a:ext cx="0" cy="4339625"/>
          </a:xfrm>
          <a:prstGeom prst="straightConnector1">
            <a:avLst/>
          </a:prstGeom>
          <a:ln>
            <a:solidFill>
              <a:srgbClr val="2C3C7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/>
          <p:cNvCxnSpPr>
            <a:cxnSpLocks/>
            <a:stCxn id="13" idx="3"/>
            <a:endCxn id="20" idx="1"/>
          </p:cNvCxnSpPr>
          <p:nvPr/>
        </p:nvCxnSpPr>
        <p:spPr>
          <a:xfrm>
            <a:off x="3767484" y="3170232"/>
            <a:ext cx="1892656" cy="230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Стрелка вправо с вырезом 120"/>
          <p:cNvSpPr/>
          <p:nvPr/>
        </p:nvSpPr>
        <p:spPr>
          <a:xfrm rot="2708728">
            <a:off x="2123776" y="3491373"/>
            <a:ext cx="359686" cy="259160"/>
          </a:xfrm>
          <a:prstGeom prst="notchedRightArrow">
            <a:avLst/>
          </a:prstGeom>
          <a:solidFill>
            <a:srgbClr val="0C0A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Стрелка вправо с вырезом 123"/>
          <p:cNvSpPr/>
          <p:nvPr/>
        </p:nvSpPr>
        <p:spPr>
          <a:xfrm rot="18881550">
            <a:off x="4944050" y="4354634"/>
            <a:ext cx="391629" cy="259160"/>
          </a:xfrm>
          <a:prstGeom prst="notchedRightArrow">
            <a:avLst/>
          </a:prstGeom>
          <a:solidFill>
            <a:srgbClr val="0C0A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422298" y="5179104"/>
            <a:ext cx="2469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and test</a:t>
            </a:r>
          </a:p>
          <a:p>
            <a:pPr>
              <a:buClr>
                <a:srgbClr val="F3903C"/>
              </a:buClr>
            </a:pP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any step of life cycle</a:t>
            </a:r>
            <a:endParaRPr lang="ru-RU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9" name="Группа 10"/>
          <p:cNvGrpSpPr/>
          <p:nvPr/>
        </p:nvGrpSpPr>
        <p:grpSpPr>
          <a:xfrm>
            <a:off x="3514725" y="5089222"/>
            <a:ext cx="1345568" cy="1026438"/>
            <a:chOff x="251520" y="1728413"/>
            <a:chExt cx="2598006" cy="1843067"/>
          </a:xfrm>
        </p:grpSpPr>
        <p:pic>
          <p:nvPicPr>
            <p:cNvPr id="13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28413"/>
              <a:ext cx="2089724" cy="14932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33" y="1935748"/>
              <a:ext cx="2089724" cy="14932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2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92" y="2115879"/>
              <a:ext cx="2037034" cy="14556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8" name="AutoShape 3"/>
          <p:cNvSpPr>
            <a:spLocks/>
          </p:cNvSpPr>
          <p:nvPr/>
        </p:nvSpPr>
        <p:spPr bwMode="auto">
          <a:xfrm>
            <a:off x="250825" y="771525"/>
            <a:ext cx="8640763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C0A56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/>
          <a:lstStyle/>
          <a:p>
            <a:pPr marL="90000" algn="ctr"/>
            <a:r>
              <a:rPr lang="en-US" dirty="0" err="1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allow user to create a full life cycle for control software development for complex technical object in different industries  </a:t>
            </a:r>
            <a:endParaRPr lang="ru-RU" dirty="0">
              <a:solidFill>
                <a:srgbClr val="F8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Изображение 35" descr="эниц-центр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4" t="1838" r="2125"/>
          <a:stretch/>
        </p:blipFill>
        <p:spPr>
          <a:xfrm>
            <a:off x="7397330" y="1708129"/>
            <a:ext cx="1494258" cy="86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F1F5B3A-E88B-4703-E125-811BFF5F2241}"/>
              </a:ext>
            </a:extLst>
          </p:cNvPr>
          <p:cNvSpPr/>
          <p:nvPr/>
        </p:nvSpPr>
        <p:spPr>
          <a:xfrm>
            <a:off x="2104460" y="2086672"/>
            <a:ext cx="1351351" cy="413003"/>
          </a:xfrm>
          <a:prstGeom prst="rect">
            <a:avLst/>
          </a:prstGeom>
          <a:solidFill>
            <a:schemeClr val="tx2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simulation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9634411-0DD8-294E-433D-238317F9FA57}"/>
              </a:ext>
            </a:extLst>
          </p:cNvPr>
          <p:cNvSpPr/>
          <p:nvPr/>
        </p:nvSpPr>
        <p:spPr>
          <a:xfrm>
            <a:off x="1050484" y="2957619"/>
            <a:ext cx="1389667" cy="413004"/>
          </a:xfrm>
          <a:prstGeom prst="rect">
            <a:avLst/>
          </a:prstGeom>
          <a:solidFill>
            <a:srgbClr val="FFC000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</a:p>
          <a:p>
            <a:pPr algn="ctr"/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algorithms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9D82FB9-D1DE-8AE4-BD6E-D17FFC97F4AB}"/>
              </a:ext>
            </a:extLst>
          </p:cNvPr>
          <p:cNvSpPr/>
          <p:nvPr/>
        </p:nvSpPr>
        <p:spPr>
          <a:xfrm>
            <a:off x="1878874" y="3821032"/>
            <a:ext cx="1389667" cy="413004"/>
          </a:xfrm>
          <a:prstGeom prst="rect">
            <a:avLst/>
          </a:prstGeom>
          <a:solidFill>
            <a:srgbClr val="FFC000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algorithms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3FBDAFE-3365-B0C2-AE63-26C22134E999}"/>
              </a:ext>
            </a:extLst>
          </p:cNvPr>
          <p:cNvSpPr/>
          <p:nvPr/>
        </p:nvSpPr>
        <p:spPr>
          <a:xfrm>
            <a:off x="2484845" y="2955719"/>
            <a:ext cx="1282639" cy="429025"/>
          </a:xfrm>
          <a:prstGeom prst="rect">
            <a:avLst/>
          </a:prstGeom>
          <a:solidFill>
            <a:schemeClr val="tx2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simulation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(object)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9AED7CF7-158D-7463-44EA-45954432518E}"/>
              </a:ext>
            </a:extLst>
          </p:cNvPr>
          <p:cNvCxnSpPr>
            <a:cxnSpLocks/>
            <a:stCxn id="42" idx="3"/>
            <a:endCxn id="48" idx="1"/>
          </p:cNvCxnSpPr>
          <p:nvPr/>
        </p:nvCxnSpPr>
        <p:spPr>
          <a:xfrm flipV="1">
            <a:off x="4628295" y="4023902"/>
            <a:ext cx="675881" cy="88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8B44B83-E980-68EB-B63C-B71D8A8E086E}"/>
              </a:ext>
            </a:extLst>
          </p:cNvPr>
          <p:cNvSpPr/>
          <p:nvPr/>
        </p:nvSpPr>
        <p:spPr>
          <a:xfrm>
            <a:off x="5660140" y="2966037"/>
            <a:ext cx="1210885" cy="413004"/>
          </a:xfrm>
          <a:prstGeom prst="rect">
            <a:avLst/>
          </a:prstGeom>
          <a:solidFill>
            <a:srgbClr val="FFC000"/>
          </a:solidFill>
          <a:ln>
            <a:solidFill>
              <a:srgbClr val="0C0A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88087D9C-5FAE-FCDF-C5A7-F02D64D6BC13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4999466" y="4866697"/>
            <a:ext cx="802519" cy="0"/>
          </a:xfrm>
          <a:prstGeom prst="straightConnector1">
            <a:avLst/>
          </a:prstGeom>
          <a:ln>
            <a:solidFill>
              <a:srgbClr val="0C0A5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810F60E-9CCA-0CB6-E9ED-3FB1CEBB703A}"/>
              </a:ext>
            </a:extLst>
          </p:cNvPr>
          <p:cNvSpPr txBox="1"/>
          <p:nvPr/>
        </p:nvSpPr>
        <p:spPr>
          <a:xfrm>
            <a:off x="2035051" y="2661392"/>
            <a:ext cx="844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3903C"/>
              </a:buClr>
            </a:pP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59F7A79D-1E22-98D8-8274-B8EE07713D32}"/>
              </a:ext>
            </a:extLst>
          </p:cNvPr>
          <p:cNvCxnSpPr>
            <a:cxnSpLocks/>
            <a:stCxn id="4" idx="3"/>
            <a:endCxn id="57" idx="1"/>
          </p:cNvCxnSpPr>
          <p:nvPr/>
        </p:nvCxnSpPr>
        <p:spPr>
          <a:xfrm>
            <a:off x="3455811" y="2293174"/>
            <a:ext cx="2693365" cy="61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B2F7809-9380-83DA-2D1E-0CA99FCAB283}"/>
              </a:ext>
            </a:extLst>
          </p:cNvPr>
          <p:cNvSpPr txBox="1"/>
          <p:nvPr/>
        </p:nvSpPr>
        <p:spPr>
          <a:xfrm>
            <a:off x="4364183" y="3689170"/>
            <a:ext cx="985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buClr>
                <a:srgbClr val="F3903C"/>
              </a:buClr>
            </a:pPr>
            <a:r>
              <a:rPr lang="en-US" sz="1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ru-RU" sz="12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2EB5C1-3AFF-637F-1D63-92C7325378B3}"/>
              </a:ext>
            </a:extLst>
          </p:cNvPr>
          <p:cNvSpPr txBox="1"/>
          <p:nvPr/>
        </p:nvSpPr>
        <p:spPr>
          <a:xfrm>
            <a:off x="4309861" y="2877371"/>
            <a:ext cx="985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buClr>
                <a:srgbClr val="F3903C"/>
              </a:buClr>
            </a:pPr>
            <a:r>
              <a:rPr lang="en-US" sz="1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ru-RU" sz="12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D00F85B-D019-F362-8E8D-A195E99B4441}"/>
              </a:ext>
            </a:extLst>
          </p:cNvPr>
          <p:cNvSpPr txBox="1"/>
          <p:nvPr/>
        </p:nvSpPr>
        <p:spPr>
          <a:xfrm>
            <a:off x="4306700" y="2028869"/>
            <a:ext cx="985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buClr>
                <a:srgbClr val="F3903C"/>
              </a:buClr>
            </a:pPr>
            <a:r>
              <a:rPr lang="en-US" sz="1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ru-RU" sz="12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F01FE31-E666-D81E-58C1-76D48368DA58}"/>
              </a:ext>
            </a:extLst>
          </p:cNvPr>
          <p:cNvSpPr txBox="1"/>
          <p:nvPr/>
        </p:nvSpPr>
        <p:spPr>
          <a:xfrm>
            <a:off x="2649012" y="3500598"/>
            <a:ext cx="985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3903C"/>
              </a:buClr>
            </a:pP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EF8965-EC2B-8912-BD5E-EEA4DB39AF85}"/>
              </a:ext>
            </a:extLst>
          </p:cNvPr>
          <p:cNvSpPr txBox="1"/>
          <p:nvPr/>
        </p:nvSpPr>
        <p:spPr>
          <a:xfrm>
            <a:off x="362625" y="1782384"/>
            <a:ext cx="3971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3903C"/>
              </a:buClr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level requirements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трелка вправо с вырезом 59">
            <a:extLst>
              <a:ext uri="{FF2B5EF4-FFF2-40B4-BE49-F238E27FC236}">
                <a16:creationId xmlns:a16="http://schemas.microsoft.com/office/drawing/2014/main" id="{8797A12A-A2F4-68E7-382C-14BBEA4E4DB1}"/>
              </a:ext>
            </a:extLst>
          </p:cNvPr>
          <p:cNvSpPr/>
          <p:nvPr/>
        </p:nvSpPr>
        <p:spPr>
          <a:xfrm rot="18881550">
            <a:off x="5806971" y="3449157"/>
            <a:ext cx="391629" cy="259160"/>
          </a:xfrm>
          <a:prstGeom prst="notchedRightArrow">
            <a:avLst/>
          </a:prstGeom>
          <a:solidFill>
            <a:srgbClr val="0C0A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Стрелка вправо с вырезом 60">
            <a:extLst>
              <a:ext uri="{FF2B5EF4-FFF2-40B4-BE49-F238E27FC236}">
                <a16:creationId xmlns:a16="http://schemas.microsoft.com/office/drawing/2014/main" id="{938A93D8-8213-DE74-94D8-45DE380BA40E}"/>
              </a:ext>
            </a:extLst>
          </p:cNvPr>
          <p:cNvSpPr/>
          <p:nvPr/>
        </p:nvSpPr>
        <p:spPr>
          <a:xfrm rot="18881550">
            <a:off x="6497511" y="2597727"/>
            <a:ext cx="391629" cy="259160"/>
          </a:xfrm>
          <a:prstGeom prst="notchedRightArrow">
            <a:avLst/>
          </a:prstGeom>
          <a:solidFill>
            <a:srgbClr val="0C0A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трелка вправо с вырезом 61">
            <a:extLst>
              <a:ext uri="{FF2B5EF4-FFF2-40B4-BE49-F238E27FC236}">
                <a16:creationId xmlns:a16="http://schemas.microsoft.com/office/drawing/2014/main" id="{EBE63E34-023C-5156-53E5-03A45D5FFE2C}"/>
              </a:ext>
            </a:extLst>
          </p:cNvPr>
          <p:cNvSpPr/>
          <p:nvPr/>
        </p:nvSpPr>
        <p:spPr>
          <a:xfrm rot="2708728">
            <a:off x="1371252" y="2605858"/>
            <a:ext cx="359686" cy="259160"/>
          </a:xfrm>
          <a:prstGeom prst="notchedRightArrow">
            <a:avLst/>
          </a:prstGeom>
          <a:solidFill>
            <a:srgbClr val="0C0A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Стрелка вправо с вырезом 62">
            <a:extLst>
              <a:ext uri="{FF2B5EF4-FFF2-40B4-BE49-F238E27FC236}">
                <a16:creationId xmlns:a16="http://schemas.microsoft.com/office/drawing/2014/main" id="{38D7B57C-165E-C585-6D88-519AA0B7D010}"/>
              </a:ext>
            </a:extLst>
          </p:cNvPr>
          <p:cNvSpPr/>
          <p:nvPr/>
        </p:nvSpPr>
        <p:spPr>
          <a:xfrm rot="2708728">
            <a:off x="2984511" y="4354634"/>
            <a:ext cx="359686" cy="259160"/>
          </a:xfrm>
          <a:prstGeom prst="notchedRightArrow">
            <a:avLst/>
          </a:prstGeom>
          <a:solidFill>
            <a:srgbClr val="0C0A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208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Прямоугольник 91"/>
          <p:cNvSpPr/>
          <p:nvPr/>
        </p:nvSpPr>
        <p:spPr>
          <a:xfrm>
            <a:off x="251520" y="2790123"/>
            <a:ext cx="8638071" cy="2143449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251520" y="4927855"/>
            <a:ext cx="8640960" cy="1368614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421509"/>
            <a:ext cx="8640960" cy="1368614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1D</a:t>
            </a:r>
            <a:r>
              <a:rPr lang="ru-RU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in product life cycle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1D model is created at a first stage of a product life cycle and then developed and updated by design information and  test results</a:t>
            </a:r>
            <a:endParaRPr lang="ru-RU" dirty="0">
              <a:solidFill>
                <a:srgbClr val="F8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2A94E18-3AAE-471B-9CD5-34435B569957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"/>
          <p:cNvPicPr>
            <a:picLocks noChangeAspect="1"/>
          </p:cNvPicPr>
          <p:nvPr/>
        </p:nvPicPr>
        <p:blipFill rotWithShape="1">
          <a:blip r:embed="rId3"/>
          <a:srcRect l="5065" t="24068" r="996" b="9852"/>
          <a:stretch/>
        </p:blipFill>
        <p:spPr>
          <a:xfrm>
            <a:off x="295627" y="3042592"/>
            <a:ext cx="2539068" cy="711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Стрелка вправо 27"/>
          <p:cNvSpPr/>
          <p:nvPr/>
        </p:nvSpPr>
        <p:spPr>
          <a:xfrm>
            <a:off x="737184" y="2397707"/>
            <a:ext cx="1967483" cy="138312"/>
          </a:xfrm>
          <a:prstGeom prst="rightArrow">
            <a:avLst/>
          </a:prstGeom>
          <a:solidFill>
            <a:srgbClr val="0000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295627" y="2253764"/>
            <a:ext cx="441557" cy="438727"/>
            <a:chOff x="3507933" y="1466273"/>
            <a:chExt cx="441557" cy="438727"/>
          </a:xfrm>
        </p:grpSpPr>
        <p:sp>
          <p:nvSpPr>
            <p:cNvPr id="30" name="Овал 29"/>
            <p:cNvSpPr/>
            <p:nvPr/>
          </p:nvSpPr>
          <p:spPr>
            <a:xfrm>
              <a:off x="3507933" y="1466273"/>
              <a:ext cx="441557" cy="438727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Овал 30"/>
            <p:cNvSpPr/>
            <p:nvPr/>
          </p:nvSpPr>
          <p:spPr>
            <a:xfrm>
              <a:off x="3572496" y="1537583"/>
              <a:ext cx="303952" cy="3001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C0681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76494" y="1480939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2707352" y="2241943"/>
            <a:ext cx="441557" cy="438727"/>
            <a:chOff x="3507933" y="1466273"/>
            <a:chExt cx="441557" cy="438727"/>
          </a:xfrm>
        </p:grpSpPr>
        <p:sp>
          <p:nvSpPr>
            <p:cNvPr id="34" name="Овал 33"/>
            <p:cNvSpPr/>
            <p:nvPr/>
          </p:nvSpPr>
          <p:spPr>
            <a:xfrm>
              <a:off x="3507933" y="1466273"/>
              <a:ext cx="441557" cy="438727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3572496" y="1537583"/>
              <a:ext cx="303952" cy="3001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C0681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76494" y="1480939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050648" y="2241943"/>
            <a:ext cx="441557" cy="438727"/>
            <a:chOff x="3507933" y="1466273"/>
            <a:chExt cx="441557" cy="438727"/>
          </a:xfrm>
        </p:grpSpPr>
        <p:sp>
          <p:nvSpPr>
            <p:cNvPr id="39" name="Овал 38"/>
            <p:cNvSpPr/>
            <p:nvPr/>
          </p:nvSpPr>
          <p:spPr>
            <a:xfrm>
              <a:off x="3507933" y="1466273"/>
              <a:ext cx="441557" cy="438727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3572496" y="1537583"/>
              <a:ext cx="303952" cy="3001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C0681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576494" y="1480939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2" name="Стрелка вправо 41"/>
          <p:cNvSpPr/>
          <p:nvPr/>
        </p:nvSpPr>
        <p:spPr>
          <a:xfrm>
            <a:off x="3148909" y="2390697"/>
            <a:ext cx="1901739" cy="145322"/>
          </a:xfrm>
          <a:prstGeom prst="rightArrow">
            <a:avLst/>
          </a:prstGeom>
          <a:solidFill>
            <a:srgbClr val="0000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2580643" y="5053531"/>
            <a:ext cx="441557" cy="438727"/>
            <a:chOff x="3507933" y="1466273"/>
            <a:chExt cx="441557" cy="438727"/>
          </a:xfrm>
        </p:grpSpPr>
        <p:sp>
          <p:nvSpPr>
            <p:cNvPr id="45" name="Овал 44"/>
            <p:cNvSpPr/>
            <p:nvPr/>
          </p:nvSpPr>
          <p:spPr>
            <a:xfrm>
              <a:off x="3507933" y="1466273"/>
              <a:ext cx="441557" cy="438727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Овал 45"/>
            <p:cNvSpPr/>
            <p:nvPr/>
          </p:nvSpPr>
          <p:spPr>
            <a:xfrm>
              <a:off x="3572496" y="1537583"/>
              <a:ext cx="303952" cy="3001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C0681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576494" y="1480939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4766444" y="5048560"/>
            <a:ext cx="441557" cy="438727"/>
            <a:chOff x="3507933" y="1466273"/>
            <a:chExt cx="441557" cy="438727"/>
          </a:xfrm>
        </p:grpSpPr>
        <p:sp>
          <p:nvSpPr>
            <p:cNvPr id="50" name="Овал 49"/>
            <p:cNvSpPr/>
            <p:nvPr/>
          </p:nvSpPr>
          <p:spPr>
            <a:xfrm>
              <a:off x="3507933" y="1466273"/>
              <a:ext cx="441557" cy="438727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3572496" y="1537583"/>
              <a:ext cx="303952" cy="3001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C0681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576494" y="1480939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6978570" y="5038865"/>
            <a:ext cx="441557" cy="438727"/>
            <a:chOff x="3507933" y="1466273"/>
            <a:chExt cx="441557" cy="438727"/>
          </a:xfrm>
        </p:grpSpPr>
        <p:sp>
          <p:nvSpPr>
            <p:cNvPr id="56" name="Овал 55"/>
            <p:cNvSpPr/>
            <p:nvPr/>
          </p:nvSpPr>
          <p:spPr>
            <a:xfrm>
              <a:off x="3507933" y="1466273"/>
              <a:ext cx="441557" cy="438727"/>
            </a:xfrm>
            <a:prstGeom prst="ellipse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3572496" y="1537583"/>
              <a:ext cx="303952" cy="3001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C0681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576494" y="1480939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63" name="Стрелка вправо 62"/>
          <p:cNvSpPr/>
          <p:nvPr/>
        </p:nvSpPr>
        <p:spPr>
          <a:xfrm>
            <a:off x="3022200" y="5200151"/>
            <a:ext cx="1744244" cy="145322"/>
          </a:xfrm>
          <a:prstGeom prst="rightArrow">
            <a:avLst/>
          </a:prstGeom>
          <a:solidFill>
            <a:srgbClr val="0000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трелка вправо 63"/>
          <p:cNvSpPr/>
          <p:nvPr/>
        </p:nvSpPr>
        <p:spPr>
          <a:xfrm>
            <a:off x="5173243" y="5200151"/>
            <a:ext cx="1805327" cy="145322"/>
          </a:xfrm>
          <a:prstGeom prst="rightArrow">
            <a:avLst/>
          </a:prstGeom>
          <a:solidFill>
            <a:srgbClr val="0000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24288" y="1421509"/>
            <a:ext cx="2451579" cy="1036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80000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ru-RU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equations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80000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condition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80000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Simplifying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259793" y="1418825"/>
            <a:ext cx="2058188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design</a:t>
            </a: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lnSpc>
                <a:spcPct val="110000"/>
              </a:lnSpc>
              <a:buClr>
                <a:srgbClr val="80000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 of units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80000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 of process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80000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Algorithms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616501" y="1421509"/>
            <a:ext cx="2344099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80000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Accurate model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80000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ru-RU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80000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specification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248363" y="5477592"/>
            <a:ext cx="1151009" cy="31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090624" y="5416653"/>
            <a:ext cx="2269551" cy="799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80000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80000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Controls unit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404843" y="1421510"/>
            <a:ext cx="465705" cy="136861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ru-RU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Изображение 5" descr="Снимок экрана 2018-08-09 в 19.34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00" y="3493291"/>
            <a:ext cx="1753735" cy="814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Изображение 6" descr="Снимок экрана 2018-08-09 в 20.43.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012" y="3006412"/>
            <a:ext cx="1891100" cy="87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Группа 77"/>
          <p:cNvGrpSpPr/>
          <p:nvPr/>
        </p:nvGrpSpPr>
        <p:grpSpPr>
          <a:xfrm rot="16200000">
            <a:off x="3269110" y="4641981"/>
            <a:ext cx="556478" cy="295954"/>
            <a:chOff x="2217923" y="43534"/>
            <a:chExt cx="617791" cy="478593"/>
          </a:xfrm>
          <a:solidFill>
            <a:srgbClr val="000090"/>
          </a:solidFill>
        </p:grpSpPr>
        <p:sp>
          <p:nvSpPr>
            <p:cNvPr id="79" name="Стрелка вправо 78"/>
            <p:cNvSpPr/>
            <p:nvPr/>
          </p:nvSpPr>
          <p:spPr>
            <a:xfrm>
              <a:off x="2217923" y="43534"/>
              <a:ext cx="617791" cy="47859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80" name="Стрелка вправо 4"/>
            <p:cNvSpPr/>
            <p:nvPr/>
          </p:nvSpPr>
          <p:spPr>
            <a:xfrm>
              <a:off x="2217923" y="139253"/>
              <a:ext cx="474213" cy="2871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Рисунок 7"/>
          <p:cNvPicPr>
            <a:picLocks noChangeAspect="1"/>
          </p:cNvPicPr>
          <p:nvPr/>
        </p:nvPicPr>
        <p:blipFill rotWithShape="1">
          <a:blip r:embed="rId6"/>
          <a:srcRect l="1005" t="3095" r="830" b="2758"/>
          <a:stretch/>
        </p:blipFill>
        <p:spPr>
          <a:xfrm>
            <a:off x="6950896" y="3769301"/>
            <a:ext cx="1377731" cy="928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" name="Стрелка вправо 86"/>
          <p:cNvSpPr/>
          <p:nvPr/>
        </p:nvSpPr>
        <p:spPr>
          <a:xfrm rot="5400000">
            <a:off x="5081165" y="4691439"/>
            <a:ext cx="570851" cy="295954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800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89" name="TextBox 88"/>
          <p:cNvSpPr txBox="1"/>
          <p:nvPr/>
        </p:nvSpPr>
        <p:spPr>
          <a:xfrm>
            <a:off x="8407732" y="3413887"/>
            <a:ext cx="770404" cy="1013859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ru-RU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399372" y="4379094"/>
            <a:ext cx="1654891" cy="56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Elaboration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model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04843" y="4933572"/>
            <a:ext cx="465705" cy="136861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endParaRPr lang="ru-RU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130170" y="5492258"/>
            <a:ext cx="1339299" cy="56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419162" y="4379094"/>
            <a:ext cx="1522585" cy="78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code </a:t>
            </a:r>
          </a:p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51519" y="4163162"/>
            <a:ext cx="2583175" cy="678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simulation </a:t>
            </a:r>
            <a:r>
              <a:rPr lang="ru-RU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endParaRPr lang="ru-RU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95627" y="5016038"/>
            <a:ext cx="2583175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ru-RU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ru-RU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endParaRPr lang="ru-RU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CE28E4-BB8D-A6B7-880A-FAF8209421D6}"/>
              </a:ext>
            </a:extLst>
          </p:cNvPr>
          <p:cNvSpPr txBox="1"/>
          <p:nvPr/>
        </p:nvSpPr>
        <p:spPr>
          <a:xfrm>
            <a:off x="3015426" y="5438854"/>
            <a:ext cx="2269551" cy="799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test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80000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Clr>
                <a:srgbClr val="800000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parameters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59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230439" y="3678505"/>
            <a:ext cx="5803495" cy="2677845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Изображение 2" descr="Снимок экрана 2018-08-09 в 18.57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39" y="3999131"/>
            <a:ext cx="2483757" cy="1916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Выноска со стрелкой влево 5"/>
          <p:cNvSpPr/>
          <p:nvPr/>
        </p:nvSpPr>
        <p:spPr>
          <a:xfrm>
            <a:off x="5343768" y="3410855"/>
            <a:ext cx="3548711" cy="2619765"/>
          </a:xfrm>
          <a:prstGeom prst="leftArrowCallout">
            <a:avLst>
              <a:gd name="adj1" fmla="val 12321"/>
              <a:gd name="adj2" fmla="val 13441"/>
              <a:gd name="adj3" fmla="val 13445"/>
              <a:gd name="adj4" fmla="val 726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33400"/>
          </a:xfrm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3D simulation to increase accuracy</a:t>
            </a:r>
            <a:r>
              <a:rPr lang="ru-RU" sz="32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772494"/>
            <a:ext cx="8640960" cy="646331"/>
          </a:xfrm>
          <a:prstGeom prst="rect">
            <a:avLst/>
          </a:prstGeom>
          <a:solidFill>
            <a:srgbClr val="0C0A56"/>
          </a:solidFill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spcCol="0" rtlCol="0">
            <a:spAutoFit/>
          </a:bodyPr>
          <a:lstStyle/>
          <a:p>
            <a:pPr marL="90000" algn="ctr"/>
            <a:r>
              <a:rPr lang="ru-RU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simulation</a:t>
            </a:r>
            <a:r>
              <a:rPr lang="ru-RU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Supercomputer</a:t>
            </a:r>
            <a:r>
              <a:rPr lang="ru-RU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</a:t>
            </a:r>
            <a:r>
              <a:rPr lang="ru-RU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get relation and correlation for 1D simulation in</a:t>
            </a:r>
            <a:r>
              <a:rPr lang="ru-RU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r>
              <a:rPr lang="ru-RU" dirty="0">
                <a:solidFill>
                  <a:srgbClr val="F8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2A94E18-3AAE-471B-9CD5-34435B569957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812" y="2012873"/>
            <a:ext cx="2787683" cy="131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TextBox 59"/>
          <p:cNvSpPr txBox="1"/>
          <p:nvPr/>
        </p:nvSpPr>
        <p:spPr>
          <a:xfrm>
            <a:off x="3368813" y="1418825"/>
            <a:ext cx="2787682" cy="56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simulation for unit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Supercomputer</a:t>
            </a: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4" name="Изображение 3" descr="Снимок экрана 2018-08-12 в 19.38.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03176"/>
            <a:ext cx="2699497" cy="1182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TextBox 61"/>
          <p:cNvSpPr txBox="1"/>
          <p:nvPr/>
        </p:nvSpPr>
        <p:spPr>
          <a:xfrm>
            <a:off x="439577" y="1418825"/>
            <a:ext cx="2201249" cy="547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model in </a:t>
            </a:r>
            <a:r>
              <a:rPr lang="en-US" sz="1400" b="1" dirty="0" err="1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SimInTech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Изображение 4" descr="Снимок экрана 2018-07-13 в 19.06.1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" b="6759"/>
          <a:stretch/>
        </p:blipFill>
        <p:spPr>
          <a:xfrm>
            <a:off x="6461083" y="3515747"/>
            <a:ext cx="2302486" cy="2404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562320" y="5990683"/>
            <a:ext cx="1603273" cy="31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model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845961" y="2072064"/>
            <a:ext cx="556478" cy="295954"/>
            <a:chOff x="2217923" y="43534"/>
            <a:chExt cx="617791" cy="478593"/>
          </a:xfrm>
          <a:solidFill>
            <a:srgbClr val="000090"/>
          </a:solidFill>
        </p:grpSpPr>
        <p:sp>
          <p:nvSpPr>
            <p:cNvPr id="14" name="Стрелка вправо 13"/>
            <p:cNvSpPr/>
            <p:nvPr/>
          </p:nvSpPr>
          <p:spPr>
            <a:xfrm>
              <a:off x="2217923" y="43534"/>
              <a:ext cx="617791" cy="47859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Стрелка вправо 4"/>
            <p:cNvSpPr/>
            <p:nvPr/>
          </p:nvSpPr>
          <p:spPr>
            <a:xfrm>
              <a:off x="2217923" y="139253"/>
              <a:ext cx="474213" cy="2871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033934" y="2070294"/>
            <a:ext cx="556478" cy="295954"/>
            <a:chOff x="2217923" y="43534"/>
            <a:chExt cx="617791" cy="478593"/>
          </a:xfrm>
          <a:solidFill>
            <a:srgbClr val="000090"/>
          </a:solidFill>
        </p:grpSpPr>
        <p:sp>
          <p:nvSpPr>
            <p:cNvPr id="18" name="Стрелка вправо 17"/>
            <p:cNvSpPr/>
            <p:nvPr/>
          </p:nvSpPr>
          <p:spPr>
            <a:xfrm>
              <a:off x="2217923" y="43534"/>
              <a:ext cx="617791" cy="47859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9" name="Стрелка вправо 4"/>
            <p:cNvSpPr/>
            <p:nvPr/>
          </p:nvSpPr>
          <p:spPr>
            <a:xfrm>
              <a:off x="2217923" y="139253"/>
              <a:ext cx="474213" cy="2871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Рисунок 7"/>
          <p:cNvPicPr>
            <a:picLocks noChangeAspect="1"/>
          </p:cNvPicPr>
          <p:nvPr/>
        </p:nvPicPr>
        <p:blipFill rotWithShape="1">
          <a:blip r:embed="rId7"/>
          <a:srcRect l="1980" t="3144" r="1132" b="3250"/>
          <a:stretch/>
        </p:blipFill>
        <p:spPr>
          <a:xfrm>
            <a:off x="378963" y="4020394"/>
            <a:ext cx="2572054" cy="1937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Стрелка вправо 20"/>
          <p:cNvSpPr/>
          <p:nvPr/>
        </p:nvSpPr>
        <p:spPr>
          <a:xfrm rot="5400000">
            <a:off x="1330273" y="3463517"/>
            <a:ext cx="570851" cy="295954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800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30439" y="3194137"/>
            <a:ext cx="1428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ru-RU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endParaRPr lang="ru-RU" sz="1400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9577" y="6015211"/>
            <a:ext cx="2383997" cy="31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systems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1593" y="6030620"/>
            <a:ext cx="2201249" cy="31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simulation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85797" y="1409449"/>
            <a:ext cx="1899050" cy="547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Tables and correlation</a:t>
            </a:r>
            <a:endParaRPr lang="ru-RU" sz="1400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Изображение 8" descr="Снимок экрана 2018-08-13 в 19.40.3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653" y="2231271"/>
            <a:ext cx="1631826" cy="1079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Изображение 7" descr="Снимок экрана 2018-08-13 в 19.33.3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192" y="1958122"/>
            <a:ext cx="1110922" cy="1098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1960455" y="3639660"/>
            <a:ext cx="3235575" cy="373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0C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simulation model</a:t>
            </a:r>
            <a:endParaRPr lang="ru-RU" b="1" dirty="0">
              <a:solidFill>
                <a:srgbClr val="0C0A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47846" y="4523154"/>
            <a:ext cx="595922" cy="547077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00080"/>
      </p:ext>
    </p:extLst>
  </p:cSld>
  <p:clrMapOvr>
    <a:masterClrMapping/>
  </p:clrMapOvr>
</p:sld>
</file>

<file path=ppt/theme/theme1.xml><?xml version="1.0" encoding="utf-8"?>
<a:theme xmlns:a="http://schemas.openxmlformats.org/drawingml/2006/main" name="SimInTech - для ВПК v2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imInTech - сквозное проектирование алгоритмов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 компании для СМ v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ОА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SimInTech - для ВПК v2</Template>
  <TotalTime>114016</TotalTime>
  <Words>906</Words>
  <Application>Microsoft Macintosh PowerPoint</Application>
  <PresentationFormat>Экран (4:3)</PresentationFormat>
  <Paragraphs>280</Paragraphs>
  <Slides>14</Slides>
  <Notes>13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BankGothicMediumC</vt:lpstr>
      <vt:lpstr>Calibri</vt:lpstr>
      <vt:lpstr>FranklinGothicBookG</vt:lpstr>
      <vt:lpstr>Wingdings</vt:lpstr>
      <vt:lpstr>SimInTech - для ВПК v2</vt:lpstr>
      <vt:lpstr>SimInTech - сквозное проектирование алгоритмов</vt:lpstr>
      <vt:lpstr>O компании для СМ v2</vt:lpstr>
      <vt:lpstr>ОАК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Architecture of SimInTech </vt:lpstr>
      <vt:lpstr> SimInTech in software development </vt:lpstr>
      <vt:lpstr>1D simulation in product life cycle</vt:lpstr>
      <vt:lpstr>Use 3D simulation to increase accuracy </vt:lpstr>
      <vt:lpstr>Software for control systems</vt:lpstr>
      <vt:lpstr>Complex model in SimInTech</vt:lpstr>
      <vt:lpstr>Complex model of aircraft</vt:lpstr>
      <vt:lpstr>Su-30 simulation example</vt:lpstr>
      <vt:lpstr>Презентация PowerPoint</vt:lpstr>
    </vt:vector>
  </TitlesOfParts>
  <Company>privat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технологии</dc:title>
  <dc:creator>Yury Demikhovskiy</dc:creator>
  <cp:lastModifiedBy>Вячеслав Петухов</cp:lastModifiedBy>
  <cp:revision>3098</cp:revision>
  <cp:lastPrinted>2015-11-09T12:26:28Z</cp:lastPrinted>
  <dcterms:created xsi:type="dcterms:W3CDTF">2013-03-13T15:31:44Z</dcterms:created>
  <dcterms:modified xsi:type="dcterms:W3CDTF">2024-06-30T13:08:49Z</dcterms:modified>
</cp:coreProperties>
</file>