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8"/>
  </p:notesMasterIdLst>
  <p:handoutMasterIdLst>
    <p:handoutMasterId r:id="rId39"/>
  </p:handoutMasterIdLst>
  <p:sldIdLst>
    <p:sldId id="262" r:id="rId5"/>
    <p:sldId id="503" r:id="rId6"/>
    <p:sldId id="534" r:id="rId7"/>
    <p:sldId id="518" r:id="rId8"/>
    <p:sldId id="528" r:id="rId9"/>
    <p:sldId id="529" r:id="rId10"/>
    <p:sldId id="355" r:id="rId11"/>
    <p:sldId id="526" r:id="rId12"/>
    <p:sldId id="368" r:id="rId13"/>
    <p:sldId id="514" r:id="rId14"/>
    <p:sldId id="533" r:id="rId15"/>
    <p:sldId id="535" r:id="rId16"/>
    <p:sldId id="527" r:id="rId17"/>
    <p:sldId id="525" r:id="rId18"/>
    <p:sldId id="536" r:id="rId19"/>
    <p:sldId id="539" r:id="rId20"/>
    <p:sldId id="537" r:id="rId21"/>
    <p:sldId id="538" r:id="rId22"/>
    <p:sldId id="540" r:id="rId23"/>
    <p:sldId id="541" r:id="rId24"/>
    <p:sldId id="542" r:id="rId25"/>
    <p:sldId id="519" r:id="rId26"/>
    <p:sldId id="517" r:id="rId27"/>
    <p:sldId id="521" r:id="rId28"/>
    <p:sldId id="523" r:id="rId29"/>
    <p:sldId id="522" r:id="rId30"/>
    <p:sldId id="524" r:id="rId31"/>
    <p:sldId id="543" r:id="rId32"/>
    <p:sldId id="347" r:id="rId33"/>
    <p:sldId id="532" r:id="rId34"/>
    <p:sldId id="544" r:id="rId35"/>
    <p:sldId id="546" r:id="rId36"/>
    <p:sldId id="271" r:id="rId37"/>
  </p:sldIdLst>
  <p:sldSz cx="9144000" cy="6858000" type="screen4x3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896D406-B145-8546-9A15-0ED07785B8F7}">
          <p14:sldIdLst>
            <p14:sldId id="262"/>
            <p14:sldId id="503"/>
            <p14:sldId id="534"/>
            <p14:sldId id="518"/>
            <p14:sldId id="528"/>
            <p14:sldId id="529"/>
            <p14:sldId id="355"/>
            <p14:sldId id="526"/>
            <p14:sldId id="368"/>
            <p14:sldId id="514"/>
            <p14:sldId id="533"/>
            <p14:sldId id="535"/>
            <p14:sldId id="527"/>
            <p14:sldId id="525"/>
            <p14:sldId id="536"/>
            <p14:sldId id="539"/>
            <p14:sldId id="537"/>
            <p14:sldId id="538"/>
            <p14:sldId id="540"/>
            <p14:sldId id="541"/>
            <p14:sldId id="542"/>
            <p14:sldId id="519"/>
            <p14:sldId id="517"/>
            <p14:sldId id="521"/>
            <p14:sldId id="523"/>
            <p14:sldId id="522"/>
            <p14:sldId id="524"/>
            <p14:sldId id="543"/>
            <p14:sldId id="347"/>
            <p14:sldId id="532"/>
            <p14:sldId id="544"/>
            <p14:sldId id="546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03C"/>
    <a:srgbClr val="FFD347"/>
    <a:srgbClr val="0C0A56"/>
    <a:srgbClr val="FFE38B"/>
    <a:srgbClr val="BE9315"/>
    <a:srgbClr val="A5801E"/>
    <a:srgbClr val="2B137D"/>
    <a:srgbClr val="2C3C7D"/>
    <a:srgbClr val="825134"/>
    <a:srgbClr val="C06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01" autoAdjust="0"/>
    <p:restoredTop sz="92829" autoAdjust="0"/>
  </p:normalViewPr>
  <p:slideViewPr>
    <p:cSldViewPr snapToGrid="0" snapToObjects="1">
      <p:cViewPr varScale="1">
        <p:scale>
          <a:sx n="125" d="100"/>
          <a:sy n="125" d="100"/>
        </p:scale>
        <p:origin x="114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960" y="-112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erg\Downloads\&#1056;&#1072;&#1089;&#1095;&#1077;&#1090;%20&#1082;&#1086;&#1085;&#1074;&#1077;&#1082;&#1094;&#1080;&#1080;%20ANSY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Thin</a:t>
            </a:r>
            <a:r>
              <a:rPr lang="en-US" baseline="0" dirty="0"/>
              <a:t> wall temperature in center and outer side 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9532529058941998E-2"/>
          <c:y val="7.4372490058916302E-2"/>
          <c:w val="0.892048232334681"/>
          <c:h val="0.83659045103350205"/>
        </c:manualLayout>
      </c:layout>
      <c:scatterChart>
        <c:scatterStyle val="smoothMarker"/>
        <c:varyColors val="0"/>
        <c:ser>
          <c:idx val="2"/>
          <c:order val="0"/>
          <c:tx>
            <c:v>Температура в центре пластины (ANSYS Transient Thermal)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'[Расчет конвекции ANSYS.xls]Температура на поверхности'!$G$8:$G$20</c:f>
              <c:numCache>
                <c:formatCode>General</c:formatCode>
                <c:ptCount val="13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</c:numCache>
            </c:numRef>
          </c:xVal>
          <c:yVal>
            <c:numRef>
              <c:f>'[Расчет конвекции ANSYS.xls]Температура на поверхности'!$J$8:$J$20</c:f>
              <c:numCache>
                <c:formatCode>General</c:formatCode>
                <c:ptCount val="13"/>
                <c:pt idx="0">
                  <c:v>140</c:v>
                </c:pt>
                <c:pt idx="1">
                  <c:v>139</c:v>
                </c:pt>
                <c:pt idx="2">
                  <c:v>130</c:v>
                </c:pt>
                <c:pt idx="3">
                  <c:v>119</c:v>
                </c:pt>
                <c:pt idx="4">
                  <c:v>105</c:v>
                </c:pt>
                <c:pt idx="5">
                  <c:v>95</c:v>
                </c:pt>
                <c:pt idx="6">
                  <c:v>86</c:v>
                </c:pt>
                <c:pt idx="7">
                  <c:v>78</c:v>
                </c:pt>
                <c:pt idx="8">
                  <c:v>70</c:v>
                </c:pt>
                <c:pt idx="9">
                  <c:v>63</c:v>
                </c:pt>
                <c:pt idx="10">
                  <c:v>58</c:v>
                </c:pt>
                <c:pt idx="11">
                  <c:v>52</c:v>
                </c:pt>
                <c:pt idx="12">
                  <c:v>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B92-C140-9C45-FAB94F6FD912}"/>
            </c:ext>
          </c:extLst>
        </c:ser>
        <c:ser>
          <c:idx val="3"/>
          <c:order val="1"/>
          <c:tx>
            <c:v>Температура в центре пластины (SimInTech HydroSolver)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'[Расчет конвекции ANSYS.xls]Температура на поверхности'!$G$8:$G$20</c:f>
              <c:numCache>
                <c:formatCode>General</c:formatCode>
                <c:ptCount val="13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</c:numCache>
            </c:numRef>
          </c:xVal>
          <c:yVal>
            <c:numRef>
              <c:f>'[Расчет конвекции ANSYS.xls]Температура на поверхности'!$K$8:$K$20</c:f>
              <c:numCache>
                <c:formatCode>General</c:formatCode>
                <c:ptCount val="13"/>
                <c:pt idx="0">
                  <c:v>140</c:v>
                </c:pt>
                <c:pt idx="1">
                  <c:v>139</c:v>
                </c:pt>
                <c:pt idx="2">
                  <c:v>129.5</c:v>
                </c:pt>
                <c:pt idx="3">
                  <c:v>117</c:v>
                </c:pt>
                <c:pt idx="4">
                  <c:v>105</c:v>
                </c:pt>
                <c:pt idx="5">
                  <c:v>95</c:v>
                </c:pt>
                <c:pt idx="6">
                  <c:v>85.5</c:v>
                </c:pt>
                <c:pt idx="7">
                  <c:v>77</c:v>
                </c:pt>
                <c:pt idx="8">
                  <c:v>69.8</c:v>
                </c:pt>
                <c:pt idx="9">
                  <c:v>63.5</c:v>
                </c:pt>
                <c:pt idx="10">
                  <c:v>57</c:v>
                </c:pt>
                <c:pt idx="11">
                  <c:v>51.5</c:v>
                </c:pt>
                <c:pt idx="12">
                  <c:v>47.5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B92-C140-9C45-FAB94F6FD912}"/>
            </c:ext>
          </c:extLst>
        </c:ser>
        <c:ser>
          <c:idx val="0"/>
          <c:order val="2"/>
          <c:tx>
            <c:v>Температура в центре пластины (LMS Amesim модель 2)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'[Расчет конвекции ANSYS.xls]Температура на поверхности'!$G$8:$G$20</c:f>
              <c:numCache>
                <c:formatCode>General</c:formatCode>
                <c:ptCount val="13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</c:numCache>
            </c:numRef>
          </c:xVal>
          <c:yVal>
            <c:numRef>
              <c:f>'[Расчет конвекции ANSYS.xls]Температура на поверхности'!$H$8:$H$20</c:f>
              <c:numCache>
                <c:formatCode>General</c:formatCode>
                <c:ptCount val="13"/>
                <c:pt idx="0">
                  <c:v>140</c:v>
                </c:pt>
                <c:pt idx="1">
                  <c:v>137.5</c:v>
                </c:pt>
                <c:pt idx="2">
                  <c:v>121.5</c:v>
                </c:pt>
                <c:pt idx="3">
                  <c:v>109</c:v>
                </c:pt>
                <c:pt idx="4">
                  <c:v>94</c:v>
                </c:pt>
                <c:pt idx="5">
                  <c:v>81</c:v>
                </c:pt>
                <c:pt idx="6">
                  <c:v>70.5</c:v>
                </c:pt>
                <c:pt idx="7">
                  <c:v>62</c:v>
                </c:pt>
                <c:pt idx="8">
                  <c:v>56</c:v>
                </c:pt>
                <c:pt idx="9">
                  <c:v>49</c:v>
                </c:pt>
                <c:pt idx="10">
                  <c:v>42.5</c:v>
                </c:pt>
                <c:pt idx="11">
                  <c:v>37.5</c:v>
                </c:pt>
                <c:pt idx="12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B92-C140-9C45-FAB94F6FD912}"/>
            </c:ext>
          </c:extLst>
        </c:ser>
        <c:ser>
          <c:idx val="4"/>
          <c:order val="3"/>
          <c:tx>
            <c:v>Температура на поверхности пластины (LMS Amesim модель 1)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'[Расчет конвекции ANSYS.xls]Температура на поверхности'!$G$8:$G$20</c:f>
              <c:numCache>
                <c:formatCode>General</c:formatCode>
                <c:ptCount val="13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</c:numCache>
            </c:numRef>
          </c:xVal>
          <c:yVal>
            <c:numRef>
              <c:f>'[Расчет конвекции ANSYS.xls]Температура на поверхности'!$L$8:$L$20</c:f>
              <c:numCache>
                <c:formatCode>General</c:formatCode>
                <c:ptCount val="13"/>
                <c:pt idx="0">
                  <c:v>140</c:v>
                </c:pt>
                <c:pt idx="1">
                  <c:v>85</c:v>
                </c:pt>
                <c:pt idx="2">
                  <c:v>64</c:v>
                </c:pt>
                <c:pt idx="3">
                  <c:v>53</c:v>
                </c:pt>
                <c:pt idx="4">
                  <c:v>46.5</c:v>
                </c:pt>
                <c:pt idx="5">
                  <c:v>41</c:v>
                </c:pt>
                <c:pt idx="6">
                  <c:v>37</c:v>
                </c:pt>
                <c:pt idx="7">
                  <c:v>33</c:v>
                </c:pt>
                <c:pt idx="8">
                  <c:v>30.5</c:v>
                </c:pt>
                <c:pt idx="9">
                  <c:v>28</c:v>
                </c:pt>
                <c:pt idx="10">
                  <c:v>26</c:v>
                </c:pt>
                <c:pt idx="11">
                  <c:v>24</c:v>
                </c:pt>
                <c:pt idx="12">
                  <c:v>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B92-C140-9C45-FAB94F6FD912}"/>
            </c:ext>
          </c:extLst>
        </c:ser>
        <c:ser>
          <c:idx val="6"/>
          <c:order val="4"/>
          <c:tx>
            <c:v>Температура на поверхности пластины (ANSYS Transient Thermal)</c:v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'[Расчет конвекции ANSYS.xls]Температура на поверхности'!$G$8:$G$20</c:f>
              <c:numCache>
                <c:formatCode>General</c:formatCode>
                <c:ptCount val="13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</c:numCache>
            </c:numRef>
          </c:xVal>
          <c:yVal>
            <c:numRef>
              <c:f>'[Расчет конвекции ANSYS.xls]Температура на поверхности'!$N$8:$N$20</c:f>
              <c:numCache>
                <c:formatCode>General</c:formatCode>
                <c:ptCount val="13"/>
                <c:pt idx="0">
                  <c:v>140</c:v>
                </c:pt>
                <c:pt idx="1">
                  <c:v>66</c:v>
                </c:pt>
                <c:pt idx="2">
                  <c:v>54</c:v>
                </c:pt>
                <c:pt idx="3">
                  <c:v>49</c:v>
                </c:pt>
                <c:pt idx="4">
                  <c:v>45</c:v>
                </c:pt>
                <c:pt idx="5">
                  <c:v>41</c:v>
                </c:pt>
                <c:pt idx="6">
                  <c:v>38</c:v>
                </c:pt>
                <c:pt idx="7">
                  <c:v>35</c:v>
                </c:pt>
                <c:pt idx="8">
                  <c:v>32</c:v>
                </c:pt>
                <c:pt idx="9">
                  <c:v>30</c:v>
                </c:pt>
                <c:pt idx="10">
                  <c:v>28.2</c:v>
                </c:pt>
                <c:pt idx="11">
                  <c:v>26.7</c:v>
                </c:pt>
                <c:pt idx="12">
                  <c:v>25.7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B92-C140-9C45-FAB94F6FD912}"/>
            </c:ext>
          </c:extLst>
        </c:ser>
        <c:ser>
          <c:idx val="7"/>
          <c:order val="5"/>
          <c:tx>
            <c:v>Температура на поверхности пластины (SimInTech HydroSolver)</c:v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'[Расчет конвекции ANSYS.xls]Температура на поверхности'!$G$8:$G$20</c:f>
              <c:numCache>
                <c:formatCode>General</c:formatCode>
                <c:ptCount val="13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</c:numCache>
            </c:numRef>
          </c:xVal>
          <c:yVal>
            <c:numRef>
              <c:f>'[Расчет конвекции ANSYS.xls]Температура на поверхности'!$O$8:$O$20</c:f>
              <c:numCache>
                <c:formatCode>General</c:formatCode>
                <c:ptCount val="13"/>
                <c:pt idx="0">
                  <c:v>140</c:v>
                </c:pt>
                <c:pt idx="1">
                  <c:v>66</c:v>
                </c:pt>
                <c:pt idx="2">
                  <c:v>55</c:v>
                </c:pt>
                <c:pt idx="3">
                  <c:v>48</c:v>
                </c:pt>
                <c:pt idx="4">
                  <c:v>44</c:v>
                </c:pt>
                <c:pt idx="5">
                  <c:v>41</c:v>
                </c:pt>
                <c:pt idx="6">
                  <c:v>38</c:v>
                </c:pt>
                <c:pt idx="7">
                  <c:v>35</c:v>
                </c:pt>
                <c:pt idx="8">
                  <c:v>31.5</c:v>
                </c:pt>
                <c:pt idx="9">
                  <c:v>30</c:v>
                </c:pt>
                <c:pt idx="10">
                  <c:v>28</c:v>
                </c:pt>
                <c:pt idx="11">
                  <c:v>26.5</c:v>
                </c:pt>
                <c:pt idx="12">
                  <c:v>25.5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6B92-C140-9C45-FAB94F6FD9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34933816"/>
        <c:axId val="-1335164936"/>
      </c:scatterChart>
      <c:valAx>
        <c:axId val="-1334933816"/>
        <c:scaling>
          <c:orientation val="minMax"/>
          <c:max val="1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Время, сек</a:t>
                </a:r>
              </a:p>
            </c:rich>
          </c:tx>
          <c:layout>
            <c:manualLayout>
              <c:xMode val="edge"/>
              <c:yMode val="edge"/>
              <c:x val="0.44107307550951103"/>
              <c:y val="0.831624314753243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335164936"/>
        <c:crosses val="autoZero"/>
        <c:crossBetween val="midCat"/>
        <c:majorUnit val="100"/>
      </c:valAx>
      <c:valAx>
        <c:axId val="-1335164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3349338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0.4893</cdr:x>
      <cdr:y>0.57882</cdr:y>
    </cdr:from>
    <cdr:to>
      <cdr:x>0.62379</cdr:x>
      <cdr:y>0.70933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22413" y="1615361"/>
          <a:ext cx="775776" cy="36422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2160"/>
            </a:lnSpc>
            <a:buClr>
              <a:srgbClr val="F3903C"/>
            </a:buClr>
          </a:pPr>
          <a:r>
            <a: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0°C</a:t>
          </a:r>
          <a:endParaRPr lang="ru-RU" sz="16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45659" cy="493713"/>
          </a:xfrm>
          <a:prstGeom prst="rect">
            <a:avLst/>
          </a:prstGeom>
        </p:spPr>
        <p:txBody>
          <a:bodyPr vert="horz" lIns="95228" tIns="47615" rIns="95228" bIns="4761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7" y="4"/>
            <a:ext cx="2945659" cy="493713"/>
          </a:xfrm>
          <a:prstGeom prst="rect">
            <a:avLst/>
          </a:prstGeom>
        </p:spPr>
        <p:txBody>
          <a:bodyPr vert="horz" lIns="95228" tIns="47615" rIns="95228" bIns="47615" rtlCol="0"/>
          <a:lstStyle>
            <a:lvl1pPr algn="r">
              <a:defRPr sz="1300"/>
            </a:lvl1pPr>
          </a:lstStyle>
          <a:p>
            <a:fld id="{924D25D9-D657-CE41-A292-69F12DA30479}" type="datetimeFigureOut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9378828"/>
            <a:ext cx="2945659" cy="493713"/>
          </a:xfrm>
          <a:prstGeom prst="rect">
            <a:avLst/>
          </a:prstGeom>
        </p:spPr>
        <p:txBody>
          <a:bodyPr vert="horz" lIns="95228" tIns="47615" rIns="95228" bIns="4761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7" y="9378828"/>
            <a:ext cx="2945659" cy="493713"/>
          </a:xfrm>
          <a:prstGeom prst="rect">
            <a:avLst/>
          </a:prstGeom>
        </p:spPr>
        <p:txBody>
          <a:bodyPr vert="horz" lIns="95228" tIns="47615" rIns="95228" bIns="47615" rtlCol="0" anchor="b"/>
          <a:lstStyle>
            <a:lvl1pPr algn="r">
              <a:defRPr sz="1300"/>
            </a:lvl1pPr>
          </a:lstStyle>
          <a:p>
            <a:fld id="{E9B5FBB6-BC5C-7D45-B1F7-30467EA392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32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45659" cy="493713"/>
          </a:xfrm>
          <a:prstGeom prst="rect">
            <a:avLst/>
          </a:prstGeom>
        </p:spPr>
        <p:txBody>
          <a:bodyPr vert="horz" lIns="95228" tIns="47615" rIns="95228" bIns="4761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7" y="4"/>
            <a:ext cx="2945659" cy="493713"/>
          </a:xfrm>
          <a:prstGeom prst="rect">
            <a:avLst/>
          </a:prstGeom>
        </p:spPr>
        <p:txBody>
          <a:bodyPr vert="horz" lIns="95228" tIns="47615" rIns="95228" bIns="47615" rtlCol="0"/>
          <a:lstStyle>
            <a:lvl1pPr algn="r">
              <a:defRPr sz="1300"/>
            </a:lvl1pPr>
          </a:lstStyle>
          <a:p>
            <a:fld id="{730B5278-4CA1-4C4E-B178-2C460E5B3383}" type="datetimeFigureOut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28" tIns="47615" rIns="95228" bIns="476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8"/>
            <a:ext cx="5438140" cy="4443413"/>
          </a:xfrm>
          <a:prstGeom prst="rect">
            <a:avLst/>
          </a:prstGeom>
        </p:spPr>
        <p:txBody>
          <a:bodyPr vert="horz" lIns="95228" tIns="47615" rIns="95228" bIns="47615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9378828"/>
            <a:ext cx="2945659" cy="493713"/>
          </a:xfrm>
          <a:prstGeom prst="rect">
            <a:avLst/>
          </a:prstGeom>
        </p:spPr>
        <p:txBody>
          <a:bodyPr vert="horz" lIns="95228" tIns="47615" rIns="95228" bIns="4761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7" y="9378828"/>
            <a:ext cx="2945659" cy="493713"/>
          </a:xfrm>
          <a:prstGeom prst="rect">
            <a:avLst/>
          </a:prstGeom>
        </p:spPr>
        <p:txBody>
          <a:bodyPr vert="horz" lIns="95228" tIns="47615" rIns="95228" bIns="47615" rtlCol="0" anchor="b"/>
          <a:lstStyle>
            <a:lvl1pPr algn="r">
              <a:defRPr sz="1300"/>
            </a:lvl1pPr>
          </a:lstStyle>
          <a:p>
            <a:fld id="{CCAB5FFF-301B-284B-814A-299AE5D4C1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39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17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198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605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68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96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37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26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20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53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68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96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65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999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549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88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383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064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13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84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2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36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580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985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033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6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502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8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43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13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36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272359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53103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041468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470872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054128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996704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20790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906899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73762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87183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077694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88187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31898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100522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30458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838710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337455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11436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29368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22616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87534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0272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967583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487704"/>
      </p:ext>
    </p:extLst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50230"/>
      </p:ext>
    </p:extLst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19363"/>
      </p:ext>
    </p:extLst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434385"/>
      </p:ext>
    </p:extLst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815417"/>
      </p:ext>
    </p:extLst>
  </p:cSld>
  <p:clrMapOvr>
    <a:masterClrMapping/>
  </p:clrMapOvr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091073"/>
      </p:ext>
    </p:extLst>
  </p:cSld>
  <p:clrMapOvr>
    <a:masterClrMapping/>
  </p:clrMapOvr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158146"/>
      </p:ext>
    </p:extLst>
  </p:cSld>
  <p:clrMapOvr>
    <a:masterClrMapping/>
  </p:clrMapOvr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80875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338196"/>
      </p:ext>
    </p:extLst>
  </p:cSld>
  <p:clrMapOvr>
    <a:masterClrMapping/>
  </p:clrMapOvr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350059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66111"/>
      </p:ext>
    </p:extLst>
  </p:cSld>
  <p:clrMapOvr>
    <a:masterClrMapping/>
  </p:clrMapOvr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197632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35349"/>
      </p:ext>
    </p:extLst>
  </p:cSld>
  <p:clrMapOvr>
    <a:masterClrMapping/>
  </p:clrMapOvr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872212"/>
      </p:ext>
    </p:extLst>
  </p:cSld>
  <p:clrMapOvr>
    <a:masterClrMapping/>
  </p:clrMapOvr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0500"/>
      </p:ext>
    </p:extLst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438805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709686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443021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209021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04375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19163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92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02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8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4587-A3F1-47A4-907C-2FC5A84A1EE7}" type="datetime1">
              <a:rPr lang="en-US" smtClean="0"/>
              <a:pPr/>
              <a:t>6/20/24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40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gif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3.png"/><Relationship Id="rId11" Type="http://schemas.openxmlformats.org/officeDocument/2006/relationships/image" Target="../media/image88.jpeg"/><Relationship Id="rId5" Type="http://schemas.openxmlformats.org/officeDocument/2006/relationships/image" Target="../media/image82.png"/><Relationship Id="rId10" Type="http://schemas.openxmlformats.org/officeDocument/2006/relationships/image" Target="../media/image87.jpe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9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5.png"/><Relationship Id="rId4" Type="http://schemas.openxmlformats.org/officeDocument/2006/relationships/image" Target="../media/image92.png"/><Relationship Id="rId9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5" Type="http://schemas.openxmlformats.org/officeDocument/2006/relationships/hyperlink" Target="mailto:info@3v-services.com" TargetMode="External"/><Relationship Id="rId4" Type="http://schemas.openxmlformats.org/officeDocument/2006/relationships/hyperlink" Target="http://www.simintech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chart" Target="../charts/chart1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30199" y="5949280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C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3VS LLS</a:t>
            </a:r>
            <a:endParaRPr lang="ru-RU" b="1" dirty="0">
              <a:solidFill>
                <a:srgbClr val="2C3C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2C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b="1" dirty="0">
                <a:solidFill>
                  <a:srgbClr val="2C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solidFill>
                <a:srgbClr val="2C3C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276872"/>
            <a:ext cx="91440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dirty="0">
                <a:solidFill>
                  <a:srgbClr val="2C3C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Russian software instead of western software</a:t>
            </a:r>
          </a:p>
          <a:p>
            <a:pPr algn="ctr">
              <a:spcBef>
                <a:spcPct val="0"/>
              </a:spcBef>
              <a:defRPr/>
            </a:pPr>
            <a:endParaRPr lang="en-US" sz="3600" dirty="0">
              <a:solidFill>
                <a:srgbClr val="2C3C7D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Подзаголовок 3">
            <a:extLst>
              <a:ext uri="{FF2B5EF4-FFF2-40B4-BE49-F238E27FC236}">
                <a16:creationId xmlns:a16="http://schemas.microsoft.com/office/drawing/2014/main" id="{5007EB5A-D64B-EA2D-AC55-CB863A37B563}"/>
              </a:ext>
            </a:extLst>
          </p:cNvPr>
          <p:cNvSpPr txBox="1">
            <a:spLocks/>
          </p:cNvSpPr>
          <p:nvPr/>
        </p:nvSpPr>
        <p:spPr>
          <a:xfrm>
            <a:off x="274579" y="4883088"/>
            <a:ext cx="8594841" cy="910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2C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real examples of using SimInTech for different engineering simulation tasks instead of a western simulation software</a:t>
            </a:r>
            <a:endParaRPr lang="ru-RU" sz="2000" dirty="0">
              <a:solidFill>
                <a:srgbClr val="2C3C7D"/>
              </a:solidFill>
              <a:latin typeface="BankGothicMedium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"/>
    </mc:Choice>
    <mc:Fallback xmlns="">
      <p:transition spd="slow" advTm="89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Изменение кривых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9" y="4538940"/>
            <a:ext cx="4048779" cy="1821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an accuracy by an experimental data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 has a tool to correct automatically a simulation model by using a data from  experimental testing real component</a:t>
            </a:r>
            <a:endParaRPr lang="ru-RU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2A94E18-3AAE-471B-9CD5-34435B56995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146084" y="4557618"/>
            <a:ext cx="2424347" cy="547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change of</a:t>
            </a: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</a:t>
            </a: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71084" y="6034801"/>
            <a:ext cx="3389923" cy="31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accuracy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569989"/>
              </p:ext>
            </p:extLst>
          </p:nvPr>
        </p:nvGraphicFramePr>
        <p:xfrm>
          <a:off x="4842113" y="4538940"/>
          <a:ext cx="4048779" cy="14961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67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4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Error before and after correction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D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D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D8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980"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Follow rate</a:t>
                      </a:r>
                      <a:r>
                        <a:rPr lang="ru-RU" sz="1400" baseline="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.5%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.5%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98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Rotation frequency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98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Expansion rate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1EC8729-5E31-8A6D-31F4-FDD5DB20E684}"/>
              </a:ext>
            </a:extLst>
          </p:cNvPr>
          <p:cNvSpPr txBox="1"/>
          <p:nvPr/>
        </p:nvSpPr>
        <p:spPr>
          <a:xfrm>
            <a:off x="250825" y="1437576"/>
            <a:ext cx="8640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diagram of tuning process for a heat</a:t>
            </a:r>
            <a:r>
              <a:rPr lang="ru-RU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exchanger simulation model</a:t>
            </a:r>
            <a:endParaRPr lang="ru-RU" sz="16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finding correction factor for heat exchange increasing coefficients</a:t>
            </a:r>
            <a:r>
              <a:rPr lang="ru-RU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3DB604-123A-829D-2AEE-BDFE6AF9F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4" y="2003088"/>
            <a:ext cx="5767386" cy="1790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8DD13C-DC99-CA49-D010-6A5B7240A7B6}"/>
              </a:ext>
            </a:extLst>
          </p:cNvPr>
          <p:cNvSpPr txBox="1"/>
          <p:nvPr/>
        </p:nvSpPr>
        <p:spPr>
          <a:xfrm>
            <a:off x="6090700" y="2425174"/>
            <a:ext cx="27053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Statical error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than </a:t>
            </a:r>
            <a:r>
              <a:rPr lang="ru-RU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0.1 %.</a:t>
            </a:r>
          </a:p>
          <a:p>
            <a:endParaRPr lang="ru-RU" sz="12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8A166-3B94-D269-2384-81B0C9CEE2B1}"/>
              </a:ext>
            </a:extLst>
          </p:cNvPr>
          <p:cNvSpPr txBox="1"/>
          <p:nvPr/>
        </p:nvSpPr>
        <p:spPr>
          <a:xfrm>
            <a:off x="146084" y="3940639"/>
            <a:ext cx="8650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tuning a turbo-refrigerator simulation model by a correction universal characteristic for a turbine and a compressor</a:t>
            </a:r>
            <a:endParaRPr lang="ru-RU" sz="16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23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Multiphysics aircraft simulation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 block libraries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alows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create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complex model of all aircraft systems to get simulation interaction between systems in different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scenarion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91524" y="3683000"/>
            <a:ext cx="1379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90692" y="4979119"/>
            <a:ext cx="1301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91677" y="1427696"/>
            <a:ext cx="1672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r"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tanks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28229" y="4084117"/>
            <a:ext cx="1828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Aircraft </a:t>
            </a:r>
            <a:r>
              <a:rPr lang="en-US" sz="1400" b="1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dymamic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DEA0014-6D33-46D2-8ABF-D2AC7E4E2C4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Изображение 3" descr="Снимок экрана 2014-09-29 в 22.59.47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ACC1DD"/>
              </a:clrFrom>
              <a:clrTo>
                <a:srgbClr val="ACC1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9" b="531"/>
          <a:stretch/>
        </p:blipFill>
        <p:spPr>
          <a:xfrm>
            <a:off x="7593487" y="5236838"/>
            <a:ext cx="1298993" cy="1048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Изображение 3" descr="Снимок экрана 2018-08-14 в 18.45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77" y="1735473"/>
            <a:ext cx="1670829" cy="986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Изображение 5" descr="су.g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8972" y="2713458"/>
            <a:ext cx="4501130" cy="2576287"/>
          </a:xfrm>
          <a:prstGeom prst="rect">
            <a:avLst/>
          </a:prstGeom>
        </p:spPr>
      </p:pic>
      <p:pic>
        <p:nvPicPr>
          <p:cNvPr id="49" name="Изображение 48" descr="Снимок экрана 2018-08-13 в 21.14.5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7" y="3021236"/>
            <a:ext cx="1831322" cy="986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TextBox 62"/>
          <p:cNvSpPr txBox="1"/>
          <p:nvPr/>
        </p:nvSpPr>
        <p:spPr>
          <a:xfrm>
            <a:off x="284799" y="2747733"/>
            <a:ext cx="1717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r"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conditions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469371" y="1413629"/>
            <a:ext cx="1742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F3903C"/>
              </a:buClr>
            </a:pPr>
            <a:r>
              <a:rPr lang="en-US" sz="1400" b="1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Electrisity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Изображение 7" descr="Снимок экрана 2017-09-27 в 16.40.2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71" y="1738658"/>
            <a:ext cx="1742566" cy="869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Изображение 8" descr="Снимок экрана 2018-08-15 в 20.41.4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9" y="4376616"/>
            <a:ext cx="1736136" cy="926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Изображение 10" descr="Снимок экрана 2018-08-16 в 18.03.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07" y="1721406"/>
            <a:ext cx="1931079" cy="97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" name="TextBox 67"/>
          <p:cNvSpPr txBox="1"/>
          <p:nvPr/>
        </p:nvSpPr>
        <p:spPr>
          <a:xfrm>
            <a:off x="7583669" y="2807951"/>
            <a:ext cx="1308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Гидравлика</a:t>
            </a:r>
          </a:p>
        </p:txBody>
      </p:sp>
      <p:pic>
        <p:nvPicPr>
          <p:cNvPr id="12" name="Изображение 11" descr="1000px-Jet_engine-svg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96" y="1746140"/>
            <a:ext cx="1970384" cy="539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" name="TextBox 69"/>
          <p:cNvSpPr txBox="1"/>
          <p:nvPr/>
        </p:nvSpPr>
        <p:spPr>
          <a:xfrm>
            <a:off x="7164288" y="1427696"/>
            <a:ext cx="1308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"/>
          <p:cNvPicPr>
            <a:picLocks noChangeAspect="1"/>
          </p:cNvPicPr>
          <p:nvPr/>
        </p:nvPicPr>
        <p:blipFill rotWithShape="1">
          <a:blip r:embed="rId11"/>
          <a:srcRect l="1980" t="3144" r="1132" b="3250"/>
          <a:stretch/>
        </p:blipFill>
        <p:spPr>
          <a:xfrm>
            <a:off x="7582220" y="3936640"/>
            <a:ext cx="1310260" cy="986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4425463" y="2807951"/>
            <a:ext cx="266214" cy="953203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5183865" y="2373923"/>
            <a:ext cx="1775612" cy="1211963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3927231" y="2713459"/>
            <a:ext cx="498231" cy="1370658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2217879" y="3683000"/>
            <a:ext cx="1709352" cy="693615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2217879" y="2747733"/>
            <a:ext cx="2070813" cy="1430095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4865077" y="3585886"/>
            <a:ext cx="2094400" cy="899719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2087819" y="4824159"/>
            <a:ext cx="1390027" cy="0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860731" y="5576377"/>
            <a:ext cx="3794855" cy="31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simulation in</a:t>
            </a: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69" name="Прямая со стрелкой 68"/>
          <p:cNvCxnSpPr/>
          <p:nvPr/>
        </p:nvCxnSpPr>
        <p:spPr>
          <a:xfrm flipH="1" flipV="1">
            <a:off x="3858847" y="4485606"/>
            <a:ext cx="3653692" cy="932638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Изображение 2" descr="Снимок экрана 2018-08-17 в 22.34.35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477" y="2617497"/>
            <a:ext cx="1927284" cy="968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TextBox 45"/>
          <p:cNvSpPr txBox="1"/>
          <p:nvPr/>
        </p:nvSpPr>
        <p:spPr>
          <a:xfrm>
            <a:off x="7350102" y="2319602"/>
            <a:ext cx="1290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4649" y="1438363"/>
            <a:ext cx="1580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 systems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Прямая со стрелкой 53"/>
          <p:cNvCxnSpPr>
            <a:cxnSpLocks/>
            <a:stCxn id="71" idx="1"/>
          </p:cNvCxnSpPr>
          <p:nvPr/>
        </p:nvCxnSpPr>
        <p:spPr>
          <a:xfrm flipH="1" flipV="1">
            <a:off x="4164921" y="4391894"/>
            <a:ext cx="3417299" cy="38175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129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1902" y="155077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answer to a sanction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local design of subsea gas extraction modules was started, the part of this project is recreating a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SimulationX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library to simulating subsea hydraulics systems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E8E902-EFEA-2D41-B185-CD8EB3157705}"/>
              </a:ext>
            </a:extLst>
          </p:cNvPr>
          <p:cNvSpPr txBox="1"/>
          <p:nvPr/>
        </p:nvSpPr>
        <p:spPr>
          <a:xfrm>
            <a:off x="250825" y="1488910"/>
            <a:ext cx="8679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of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SimulationX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special library for simulation subsea hydraulic control </a:t>
            </a:r>
            <a:r>
              <a:rPr lang="en-US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systemes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b="1" i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i="1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SubSea</a:t>
            </a:r>
            <a:r>
              <a:rPr lang="en-US" b="1" i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Hydraulics Library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which was developed in cooperation with </a:t>
            </a: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Agito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 subsea engineering consulting company.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CD8241-12A2-79C6-6F1E-4B0AB10C5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812" y="2464312"/>
            <a:ext cx="2506776" cy="1756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8FD709-B90B-1B4F-8F1F-1E144B039F69}"/>
              </a:ext>
            </a:extLst>
          </p:cNvPr>
          <p:cNvSpPr txBox="1"/>
          <p:nvPr/>
        </p:nvSpPr>
        <p:spPr>
          <a:xfrm>
            <a:off x="250825" y="3625738"/>
            <a:ext cx="84475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with SimInTech 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special library was created and validated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model of subsea control systems for a real project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825134"/>
              </a:buClr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features then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SimulationX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design of control system software in SimInTech diagrams.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automagical code generation for real time controllers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in loop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testing facility for control systems 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D8FE25-B8B0-B9E0-184B-11A11440E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1" y="2531679"/>
            <a:ext cx="1767840" cy="902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BB030A-5C8C-35B1-17D6-E153B5399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112" y="2524635"/>
            <a:ext cx="2506776" cy="95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656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SimulationX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Subsea Hydraulics Library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of a subsea hydraulics control systems needs some special equations and components  which  exists in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SimulationX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Subsea Hydraulics Library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E8E902-EFEA-2D41-B185-CD8EB3157705}"/>
              </a:ext>
            </a:extLst>
          </p:cNvPr>
          <p:cNvSpPr txBox="1"/>
          <p:nvPr/>
        </p:nvSpPr>
        <p:spPr>
          <a:xfrm>
            <a:off x="239289" y="1529478"/>
            <a:ext cx="8652299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Subsea Hydraulics Library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created for subsea hydraulic simulation by a professional team with a big experience in subject.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validated 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 data from real subsea facilities.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has big history of using by many companies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825134"/>
              </a:buClr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European sanction for a subsea oil and gas industry 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1D0C9D-C13E-28F4-B0AC-68A48AD8C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04" y="4330704"/>
            <a:ext cx="3189523" cy="1755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EFE7F2A-E72D-DBAC-06C9-A252BE2A9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867" y="4326351"/>
            <a:ext cx="3820629" cy="1760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38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B3EE182-BECD-724D-ECF0-8AC8975F9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274" y="4980871"/>
            <a:ext cx="3494314" cy="1185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verification with </a:t>
            </a:r>
            <a:r>
              <a:rPr lang="en-US" sz="2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SimulationX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  between 3VS and ESI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create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reference simulation model of subsea hydraulic control system in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SimulationX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software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03658A-B599-C7FB-F31D-AC78A45FB63F}"/>
              </a:ext>
            </a:extLst>
          </p:cNvPr>
          <p:cNvSpPr txBox="1"/>
          <p:nvPr/>
        </p:nvSpPr>
        <p:spPr>
          <a:xfrm>
            <a:off x="250825" y="1554162"/>
            <a:ext cx="8640763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model in </a:t>
            </a:r>
            <a:r>
              <a:rPr lang="en-US" b="1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SimulationX</a:t>
            </a: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consist of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set o main elements for subsea hydraulic systems. 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characteristic of customer equipment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of control systems to simulate real processes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buClr>
                <a:srgbClr val="825134"/>
              </a:buClr>
            </a:pP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 made simulation and created a report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included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 algn="just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technological processes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 of equipment during process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Mathematical equations and simplification used for simulation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5A385F-862C-99A9-BFD6-E074B8ED2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4728439"/>
            <a:ext cx="3820629" cy="1760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D121AE-058D-18FA-7EB7-F8FD02755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024" y="4495527"/>
            <a:ext cx="1554353" cy="1480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23DB3A-58E6-ECA6-24A6-FE92928AC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5962" y="4494635"/>
            <a:ext cx="2304107" cy="30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59D09A-3683-FB3E-7C20-FA608A55A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5962" y="4875290"/>
            <a:ext cx="2796721" cy="39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714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78FF84-7449-5D6F-CFA4-89928E782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4" y="4586874"/>
            <a:ext cx="4499542" cy="1641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7103A9-75A8-F4EE-8683-B2AECA15A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967" y="3019464"/>
            <a:ext cx="4582433" cy="2289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 help systems of </a:t>
            </a:r>
            <a:r>
              <a:rPr lang="en-US" sz="2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SimulationX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SimulationX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help documentation was used for a recreation simulation models in SimInTech their 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 in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tools allow made  a new block easy an quickly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3406" y="6233659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D3980A-004E-1466-0B4C-039745F88232}"/>
              </a:ext>
            </a:extLst>
          </p:cNvPr>
          <p:cNvSpPr txBox="1"/>
          <p:nvPr/>
        </p:nvSpPr>
        <p:spPr>
          <a:xfrm>
            <a:off x="250824" y="1518673"/>
            <a:ext cx="864076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documentation includes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Assumptions and simplifications used for simulation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Mathematical equations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Referent list of a science literature.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1341A6-938B-1F6E-6097-C1A43B50C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699" y="2652460"/>
            <a:ext cx="4413888" cy="151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043DFC-0F87-D296-2D14-7FDD166E38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29" t="46795"/>
          <a:stretch/>
        </p:blipFill>
        <p:spPr>
          <a:xfrm>
            <a:off x="4516054" y="4390373"/>
            <a:ext cx="4375533" cy="161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C4774639-891D-B7CD-108C-D618A0289163}"/>
              </a:ext>
            </a:extLst>
          </p:cNvPr>
          <p:cNvCxnSpPr>
            <a:cxnSpLocks/>
          </p:cNvCxnSpPr>
          <p:nvPr/>
        </p:nvCxnSpPr>
        <p:spPr>
          <a:xfrm flipV="1">
            <a:off x="740312" y="4517244"/>
            <a:ext cx="751031" cy="1066764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5ABF6FB-8DD5-52A9-A93E-8C26389CB35C}"/>
              </a:ext>
            </a:extLst>
          </p:cNvPr>
          <p:cNvGrpSpPr/>
          <p:nvPr/>
        </p:nvGrpSpPr>
        <p:grpSpPr>
          <a:xfrm>
            <a:off x="3959576" y="4340647"/>
            <a:ext cx="556478" cy="295954"/>
            <a:chOff x="2217923" y="43534"/>
            <a:chExt cx="617791" cy="478593"/>
          </a:xfrm>
          <a:solidFill>
            <a:srgbClr val="000090"/>
          </a:solidFill>
        </p:grpSpPr>
        <p:sp>
          <p:nvSpPr>
            <p:cNvPr id="19" name="Стрелка вправо 18">
              <a:extLst>
                <a:ext uri="{FF2B5EF4-FFF2-40B4-BE49-F238E27FC236}">
                  <a16:creationId xmlns:a16="http://schemas.microsoft.com/office/drawing/2014/main" id="{0F76E67D-8161-066E-1E86-12FE3AB8BB1C}"/>
                </a:ext>
              </a:extLst>
            </p:cNvPr>
            <p:cNvSpPr/>
            <p:nvPr/>
          </p:nvSpPr>
          <p:spPr>
            <a:xfrm>
              <a:off x="2217923" y="43534"/>
              <a:ext cx="617791" cy="47859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0" name="Стрелка вправо 4">
              <a:extLst>
                <a:ext uri="{FF2B5EF4-FFF2-40B4-BE49-F238E27FC236}">
                  <a16:creationId xmlns:a16="http://schemas.microsoft.com/office/drawing/2014/main" id="{8AB3E47C-897D-8371-5049-C5F95A822B5F}"/>
                </a:ext>
              </a:extLst>
            </p:cNvPr>
            <p:cNvSpPr/>
            <p:nvPr/>
          </p:nvSpPr>
          <p:spPr>
            <a:xfrm>
              <a:off x="2217923" y="139253"/>
              <a:ext cx="474213" cy="2871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>
                <a:solidFill>
                  <a:srgbClr val="0C0A56"/>
                </a:solidFill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7326F8-12C8-4B6B-06AE-A56CE828BF95}"/>
              </a:ext>
            </a:extLst>
          </p:cNvPr>
          <p:cNvGrpSpPr/>
          <p:nvPr/>
        </p:nvGrpSpPr>
        <p:grpSpPr>
          <a:xfrm>
            <a:off x="3982033" y="3175399"/>
            <a:ext cx="556478" cy="295954"/>
            <a:chOff x="2217923" y="43534"/>
            <a:chExt cx="617791" cy="478593"/>
          </a:xfrm>
          <a:solidFill>
            <a:srgbClr val="000090"/>
          </a:solidFill>
        </p:grpSpPr>
        <p:sp>
          <p:nvSpPr>
            <p:cNvPr id="22" name="Стрелка вправо 21">
              <a:extLst>
                <a:ext uri="{FF2B5EF4-FFF2-40B4-BE49-F238E27FC236}">
                  <a16:creationId xmlns:a16="http://schemas.microsoft.com/office/drawing/2014/main" id="{E785C038-4D40-F2C5-9B7E-B5FC2E4EDF66}"/>
                </a:ext>
              </a:extLst>
            </p:cNvPr>
            <p:cNvSpPr/>
            <p:nvPr/>
          </p:nvSpPr>
          <p:spPr>
            <a:xfrm>
              <a:off x="2217923" y="43534"/>
              <a:ext cx="617791" cy="47859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3" name="Стрелка вправо 4">
              <a:extLst>
                <a:ext uri="{FF2B5EF4-FFF2-40B4-BE49-F238E27FC236}">
                  <a16:creationId xmlns:a16="http://schemas.microsoft.com/office/drawing/2014/main" id="{E0751E35-0C44-1B39-8155-0C83F4B9C7E7}"/>
                </a:ext>
              </a:extLst>
            </p:cNvPr>
            <p:cNvSpPr/>
            <p:nvPr/>
          </p:nvSpPr>
          <p:spPr>
            <a:xfrm>
              <a:off x="2217923" y="139253"/>
              <a:ext cx="474213" cy="2871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>
                <a:solidFill>
                  <a:srgbClr val="0C0A5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23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5CB5A6-C4A0-DA37-D069-5C38225A2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582" y="4279783"/>
            <a:ext cx="2627968" cy="158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BFB1DA-B588-8D8E-4A6A-C14D39DD7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878" y="2650456"/>
            <a:ext cx="1951264" cy="1718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block library of SimInTech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SimulationX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Subsea hydraulic library was recreated as SimInTech block library, open for analyses and modification by customer  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3406" y="6233659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D3980A-004E-1466-0B4C-039745F88232}"/>
              </a:ext>
            </a:extLst>
          </p:cNvPr>
          <p:cNvSpPr txBox="1"/>
          <p:nvPr/>
        </p:nvSpPr>
        <p:spPr>
          <a:xfrm>
            <a:off x="250825" y="1468564"/>
            <a:ext cx="5072289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 open library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representation for engineers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for modification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simulation control.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110A3A-61BA-37F9-AE0C-B34C3469E769}"/>
              </a:ext>
            </a:extLst>
          </p:cNvPr>
          <p:cNvSpPr txBox="1"/>
          <p:nvPr/>
        </p:nvSpPr>
        <p:spPr>
          <a:xfrm>
            <a:off x="5008582" y="5932586"/>
            <a:ext cx="1237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C0A56"/>
                </a:solidFill>
              </a:rPr>
              <a:t>Block diagram</a:t>
            </a:r>
            <a:endParaRPr lang="ru-RU" sz="1400" b="1" dirty="0">
              <a:solidFill>
                <a:srgbClr val="0C0A56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36E747-6EF7-BF96-9117-0F02C4406198}"/>
              </a:ext>
            </a:extLst>
          </p:cNvPr>
          <p:cNvSpPr txBox="1"/>
          <p:nvPr/>
        </p:nvSpPr>
        <p:spPr>
          <a:xfrm>
            <a:off x="5665995" y="1431925"/>
            <a:ext cx="1724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C0A56"/>
                </a:solidFill>
              </a:rPr>
              <a:t>SimInTech script text</a:t>
            </a:r>
            <a:endParaRPr lang="ru-RU" sz="1400" b="1" dirty="0">
              <a:solidFill>
                <a:srgbClr val="0C0A56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A72127-ADA9-FC6E-0F5B-4BEF27506456}"/>
              </a:ext>
            </a:extLst>
          </p:cNvPr>
          <p:cNvSpPr txBox="1"/>
          <p:nvPr/>
        </p:nvSpPr>
        <p:spPr>
          <a:xfrm>
            <a:off x="242248" y="3429000"/>
            <a:ext cx="1402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C0A56"/>
                </a:solidFill>
              </a:rPr>
              <a:t>Block properties</a:t>
            </a:r>
            <a:endParaRPr lang="ru-RU" sz="1400" b="1" dirty="0">
              <a:solidFill>
                <a:srgbClr val="0C0A56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671613-2491-50DA-BA8A-6B0A5B934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5" y="3736777"/>
            <a:ext cx="2825162" cy="243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D5C4A72-1B63-20D2-B18F-F963A1FAD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5995" y="1726319"/>
            <a:ext cx="3200399" cy="2188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EDD1D784-070C-BD00-F63B-547A68E040BF}"/>
              </a:ext>
            </a:extLst>
          </p:cNvPr>
          <p:cNvCxnSpPr>
            <a:cxnSpLocks/>
          </p:cNvCxnSpPr>
          <p:nvPr/>
        </p:nvCxnSpPr>
        <p:spPr>
          <a:xfrm flipV="1">
            <a:off x="6355782" y="3587702"/>
            <a:ext cx="1115701" cy="900077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75AB50C-BA32-5F56-6B03-D766DD133F2B}"/>
              </a:ext>
            </a:extLst>
          </p:cNvPr>
          <p:cNvCxnSpPr>
            <a:cxnSpLocks/>
          </p:cNvCxnSpPr>
          <p:nvPr/>
        </p:nvCxnSpPr>
        <p:spPr>
          <a:xfrm>
            <a:off x="4387513" y="4204632"/>
            <a:ext cx="757534" cy="529542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11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 block verification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SimInTech simulation results in some test model was compared with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SimulationX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 results, and was not discovered any sufficient difference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3406" y="6233659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AB6A02-DB4C-5906-3393-701806C13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231" y="1848682"/>
            <a:ext cx="3151355" cy="1570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1AED78-1A2F-6589-44DF-D4E7F20AC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231" y="4095215"/>
            <a:ext cx="3151355" cy="1519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789D36-CED0-6ADD-64A1-17B84B017F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13003"/>
          <a:stretch/>
        </p:blipFill>
        <p:spPr>
          <a:xfrm>
            <a:off x="250361" y="1867365"/>
            <a:ext cx="3300226" cy="1872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76E9AE0-55B5-AC9A-25F4-A6616F3784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513"/>
          <a:stretch/>
        </p:blipFill>
        <p:spPr>
          <a:xfrm>
            <a:off x="250361" y="4360695"/>
            <a:ext cx="2883448" cy="195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52E015B-F5EA-3ED8-EF58-2283F34CF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105" y="4521653"/>
            <a:ext cx="3248818" cy="1551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72FB023-530A-D584-CDF5-60EDD4A00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1498" y="2464725"/>
            <a:ext cx="2939826" cy="1460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990619-0085-193E-5D2A-033D56D54458}"/>
              </a:ext>
            </a:extLst>
          </p:cNvPr>
          <p:cNvSpPr txBox="1"/>
          <p:nvPr/>
        </p:nvSpPr>
        <p:spPr>
          <a:xfrm>
            <a:off x="190613" y="1464979"/>
            <a:ext cx="298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C0A56"/>
                </a:solidFill>
              </a:rPr>
              <a:t>SimulationX</a:t>
            </a:r>
            <a:r>
              <a:rPr lang="en-US" b="1" dirty="0">
                <a:solidFill>
                  <a:srgbClr val="0C0A56"/>
                </a:solidFill>
              </a:rPr>
              <a:t> diagram</a:t>
            </a:r>
            <a:endParaRPr lang="ru-RU" b="1" dirty="0">
              <a:solidFill>
                <a:srgbClr val="0C0A5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697091-81ED-A065-FB1C-B7A332E3E599}"/>
              </a:ext>
            </a:extLst>
          </p:cNvPr>
          <p:cNvSpPr txBox="1"/>
          <p:nvPr/>
        </p:nvSpPr>
        <p:spPr>
          <a:xfrm>
            <a:off x="249224" y="3991103"/>
            <a:ext cx="198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C0A56"/>
                </a:solidFill>
              </a:rPr>
              <a:t>SimInTech diagram</a:t>
            </a:r>
            <a:endParaRPr lang="ru-RU" b="1" dirty="0">
              <a:solidFill>
                <a:srgbClr val="0C0A5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F4294D-23EC-1ADE-CF00-1ABA7B5BE966}"/>
              </a:ext>
            </a:extLst>
          </p:cNvPr>
          <p:cNvSpPr txBox="1"/>
          <p:nvPr/>
        </p:nvSpPr>
        <p:spPr>
          <a:xfrm>
            <a:off x="4800668" y="1464979"/>
            <a:ext cx="225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C0A56"/>
                </a:solidFill>
              </a:rPr>
              <a:t>Results of verification</a:t>
            </a:r>
            <a:endParaRPr lang="ru-RU" b="1" dirty="0">
              <a:solidFill>
                <a:srgbClr val="0C0A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2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Subsea hydraulic systems in SimInTech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subsea hydraulic control systems simulation model in SimInTech has significant advanced features over the model in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SimulationX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3406" y="6233659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265588-8F79-B776-91E9-BE52EE191B2F}"/>
              </a:ext>
            </a:extLst>
          </p:cNvPr>
          <p:cNvSpPr txBox="1"/>
          <p:nvPr/>
        </p:nvSpPr>
        <p:spPr>
          <a:xfrm>
            <a:off x="250824" y="1434328"/>
            <a:ext cx="864076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features od simulation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representation model as standard P&amp;ID diagrams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Animation of process on diagram during simulation.</a:t>
            </a:r>
          </a:p>
          <a:p>
            <a:pPr marL="285750" indent="-285750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generation for control software.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355A9E-396D-A12F-8A06-FDB49FC1B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14" y="2912523"/>
            <a:ext cx="4484915" cy="3210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B09187-8401-1D03-27E7-F5A135E3A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435" y="2127835"/>
            <a:ext cx="2257152" cy="1640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B0BC18-7050-615A-4D05-D470E2629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006" y="4346455"/>
            <a:ext cx="1949830" cy="1640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17518C-C9A9-5475-0EC4-DC810EB81A7F}"/>
              </a:ext>
            </a:extLst>
          </p:cNvPr>
          <p:cNvSpPr txBox="1"/>
          <p:nvPr/>
        </p:nvSpPr>
        <p:spPr>
          <a:xfrm>
            <a:off x="6044015" y="4099584"/>
            <a:ext cx="1698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C0A56"/>
                </a:solidFill>
              </a:rPr>
              <a:t>Position of switcher </a:t>
            </a:r>
            <a:endParaRPr lang="ru-RU" sz="1400" b="1" dirty="0">
              <a:solidFill>
                <a:srgbClr val="0C0A5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A3F6DB-1420-A682-647C-3A7A788B6745}"/>
              </a:ext>
            </a:extLst>
          </p:cNvPr>
          <p:cNvSpPr txBox="1"/>
          <p:nvPr/>
        </p:nvSpPr>
        <p:spPr>
          <a:xfrm>
            <a:off x="6856609" y="1820174"/>
            <a:ext cx="2031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C0A56"/>
                </a:solidFill>
              </a:rPr>
              <a:t>Animated valve position</a:t>
            </a:r>
            <a:endParaRPr lang="ru-RU" sz="1400" b="1" dirty="0">
              <a:solidFill>
                <a:srgbClr val="0C0A5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6612D0-94B4-6AA0-B12B-657C7D4B7D65}"/>
              </a:ext>
            </a:extLst>
          </p:cNvPr>
          <p:cNvSpPr txBox="1"/>
          <p:nvPr/>
        </p:nvSpPr>
        <p:spPr>
          <a:xfrm>
            <a:off x="1675592" y="5543108"/>
            <a:ext cx="281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C0A56"/>
                </a:solidFill>
              </a:rPr>
              <a:t>Simulation model as P&amp;ID diagram </a:t>
            </a:r>
            <a:endParaRPr lang="ru-RU" sz="1400" b="1" dirty="0">
              <a:solidFill>
                <a:srgbClr val="0C0A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0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MATLAB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Simulink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 from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Simulink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easy task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which is increase effectiveness </a:t>
            </a:r>
          </a:p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 simulation process by more effective original mathematical core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E8E902-EFEA-2D41-B185-CD8EB3157705}"/>
              </a:ext>
            </a:extLst>
          </p:cNvPr>
          <p:cNvSpPr txBox="1"/>
          <p:nvPr/>
        </p:nvSpPr>
        <p:spPr>
          <a:xfrm>
            <a:off x="262410" y="1545742"/>
            <a:ext cx="63812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Simulink</a:t>
            </a:r>
            <a:r>
              <a:rPr lang="ru-RU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25134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amount of installation in Russia, and a lot of simulation models at customer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25134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aerospace toolbox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“ready to use” blocks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aircraft dynamics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25134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Existed experienced engineers, who don’t want to change simulation tools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Clr>
                <a:srgbClr val="825134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amount of demo examples and learning materials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1EECA8-3C0E-6AA0-704C-C6D35B0D5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645" y="1554162"/>
            <a:ext cx="2237945" cy="2090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CD8241-12A2-79C6-6F1E-4B0AB10C5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644" y="4129953"/>
            <a:ext cx="2237945" cy="156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8FD709-B90B-1B4F-8F1F-1E144B039F69}"/>
              </a:ext>
            </a:extLst>
          </p:cNvPr>
          <p:cNvSpPr txBox="1"/>
          <p:nvPr/>
        </p:nvSpPr>
        <p:spPr>
          <a:xfrm>
            <a:off x="357808" y="3883167"/>
            <a:ext cx="62858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6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25134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Transfer Simulink model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 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and quick process.</a:t>
            </a:r>
            <a:endParaRPr lang="ru-RU" sz="16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25134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developing new special blocks library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SimInTech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Clr>
                <a:srgbClr val="825134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Russian standards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Clr>
                <a:srgbClr val="825134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material and SimInTech course.</a:t>
            </a:r>
          </a:p>
          <a:p>
            <a:pPr marL="285750" indent="-285750">
              <a:buClr>
                <a:srgbClr val="825134"/>
              </a:buClr>
              <a:buFont typeface="Wingdings" pitchFamily="2" charset="2"/>
              <a:buChar char="§"/>
            </a:pPr>
            <a:r>
              <a:rPr lang="en-US" sz="160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direct </a:t>
            </a: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SimInTech developers</a:t>
            </a:r>
          </a:p>
          <a:p>
            <a:pPr marL="285750" indent="-285750">
              <a:buClr>
                <a:srgbClr val="825134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Прямой </a:t>
            </a:r>
            <a:r>
              <a:rPr lang="ru-RU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 к разработчикам 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моделей и библиотек.</a:t>
            </a:r>
          </a:p>
          <a:p>
            <a:pPr marL="285750" indent="-285750">
              <a:buClr>
                <a:srgbClr val="825134"/>
              </a:buClr>
              <a:buFont typeface="Wingdings" pitchFamily="2" charset="2"/>
              <a:buChar char="§"/>
            </a:pPr>
            <a:r>
              <a:rPr lang="en-US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calculation and effectives of calculation 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эффективность использования вычислительных ресурсов вырастают в </a:t>
            </a:r>
            <a:r>
              <a:rPr lang="ru-RU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17 раз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398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1902" y="155077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everything is possible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 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 of a successful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 with western software as a simulation tool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difference industrial application in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russian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E8E902-EFEA-2D41-B185-CD8EB3157705}"/>
              </a:ext>
            </a:extLst>
          </p:cNvPr>
          <p:cNvSpPr txBox="1"/>
          <p:nvPr/>
        </p:nvSpPr>
        <p:spPr>
          <a:xfrm>
            <a:off x="252018" y="1423748"/>
            <a:ext cx="863957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2015: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competition with </a:t>
            </a:r>
            <a:r>
              <a:rPr lang="en-US" b="1" i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Siemens </a:t>
            </a:r>
            <a:r>
              <a:rPr lang="en-US" b="1" i="1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OKB Sukhoi aviation design company, leader of Russian military aviation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CD8241-12A2-79C6-6F1E-4B0AB10C5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868" y="4461621"/>
            <a:ext cx="2537797" cy="1778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A9D04B-5EA5-C757-6CDF-E81415B60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01" y="4425801"/>
            <a:ext cx="2209021" cy="1335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3F67F7-6B2F-A632-94DD-0EE4AA9169DE}"/>
              </a:ext>
            </a:extLst>
          </p:cNvPr>
          <p:cNvSpPr txBox="1"/>
          <p:nvPr/>
        </p:nvSpPr>
        <p:spPr>
          <a:xfrm>
            <a:off x="250825" y="2428726"/>
            <a:ext cx="863957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2018: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a simulation model for hydraulic control systems to replace of </a:t>
            </a:r>
            <a:r>
              <a:rPr lang="en-US" b="1" i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i="1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SubSea</a:t>
            </a:r>
            <a:r>
              <a:rPr lang="en-US" b="1" i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Hydraulics Library </a:t>
            </a:r>
            <a:r>
              <a:rPr lang="en-US" b="1" i="1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SimulationX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30E4B5-452F-402C-3175-12846624AB31}"/>
              </a:ext>
            </a:extLst>
          </p:cNvPr>
          <p:cNvSpPr txBox="1"/>
          <p:nvPr/>
        </p:nvSpPr>
        <p:spPr>
          <a:xfrm>
            <a:off x="251422" y="3368874"/>
            <a:ext cx="863957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 simulation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of transonic aviation rocket to compare with </a:t>
            </a:r>
            <a:r>
              <a:rPr lang="en-US" b="1" i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MATLAB Simulink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D36E58-7B47-9793-C2DE-74071F7E9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360" y="5324148"/>
            <a:ext cx="2506776" cy="95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86C53E-712C-A4C1-2E94-2868F4DF8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759" y="4461621"/>
            <a:ext cx="1678990" cy="156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458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model of missile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MATLAB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Simulink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 missile model is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by using Aerospace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Toolbox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As example 6DOF(Euler angels) equation of motions, a Atmosphere Model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E8E902-EFEA-2D41-B185-CD8EB3157705}"/>
              </a:ext>
            </a:extLst>
          </p:cNvPr>
          <p:cNvSpPr txBox="1"/>
          <p:nvPr/>
        </p:nvSpPr>
        <p:spPr>
          <a:xfrm>
            <a:off x="239289" y="1444430"/>
            <a:ext cx="5290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 od simulation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Missile trim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analysis 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Autopilot </a:t>
            </a:r>
            <a:r>
              <a:rPr lang="en-US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deisign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6745F1-A085-09E0-CF84-60A78F155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3212586"/>
            <a:ext cx="7487164" cy="301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1EECA8-3C0E-6AA0-704C-C6D35B0D5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560" y="1554162"/>
            <a:ext cx="2284031" cy="2133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728190-A345-D89C-0304-CD0AADE1F0F6}"/>
              </a:ext>
            </a:extLst>
          </p:cNvPr>
          <p:cNvSpPr txBox="1"/>
          <p:nvPr/>
        </p:nvSpPr>
        <p:spPr>
          <a:xfrm>
            <a:off x="262409" y="2710249"/>
            <a:ext cx="6061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C0A56"/>
                </a:solidFill>
              </a:rPr>
              <a:t>Source model can be obtained from</a:t>
            </a:r>
            <a:r>
              <a:rPr lang="ru-RU" sz="1200" dirty="0">
                <a:solidFill>
                  <a:srgbClr val="0C0A56"/>
                </a:solidFill>
              </a:rPr>
              <a:t>:</a:t>
            </a:r>
          </a:p>
          <a:p>
            <a:r>
              <a:rPr lang="ru-RU" sz="1200" dirty="0" err="1">
                <a:solidFill>
                  <a:srgbClr val="0C0A56"/>
                </a:solidFill>
              </a:rPr>
              <a:t>https</a:t>
            </a:r>
            <a:r>
              <a:rPr lang="ru-RU" sz="1200" dirty="0">
                <a:solidFill>
                  <a:srgbClr val="0C0A56"/>
                </a:solidFill>
              </a:rPr>
              <a:t>://</a:t>
            </a:r>
            <a:r>
              <a:rPr lang="ru-RU" sz="1200" dirty="0" err="1">
                <a:solidFill>
                  <a:srgbClr val="0C0A56"/>
                </a:solidFill>
              </a:rPr>
              <a:t>github.com</a:t>
            </a:r>
            <a:r>
              <a:rPr lang="ru-RU" sz="1200" dirty="0">
                <a:solidFill>
                  <a:srgbClr val="0C0A56"/>
                </a:solidFill>
              </a:rPr>
              <a:t>/</a:t>
            </a:r>
            <a:r>
              <a:rPr lang="ru-RU" sz="1200" dirty="0" err="1">
                <a:solidFill>
                  <a:srgbClr val="0C0A56"/>
                </a:solidFill>
              </a:rPr>
              <a:t>JohannesAutenrieb</a:t>
            </a:r>
            <a:r>
              <a:rPr lang="ru-RU" sz="1200" dirty="0">
                <a:solidFill>
                  <a:srgbClr val="0C0A56"/>
                </a:solidFill>
              </a:rPr>
              <a:t>/</a:t>
            </a:r>
            <a:r>
              <a:rPr lang="ru-RU" sz="1200" dirty="0" err="1">
                <a:solidFill>
                  <a:srgbClr val="0C0A56"/>
                </a:solidFill>
              </a:rPr>
              <a:t>MissileSimulation</a:t>
            </a:r>
            <a:endParaRPr lang="ru-RU" dirty="0">
              <a:solidFill>
                <a:srgbClr val="0C0A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9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Missile model in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missile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in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 repeated a missile simulation model Simulink</a:t>
            </a:r>
            <a:endParaRPr lang="ru-RU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" algn="ctr"/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demonstrate a capability of SimInTech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54768A-6F50-4877-53E8-CC37DB927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736"/>
          <a:stretch/>
        </p:blipFill>
        <p:spPr>
          <a:xfrm>
            <a:off x="987718" y="4060750"/>
            <a:ext cx="6920710" cy="2058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A5442F-2DB0-306B-319C-DF413FD2E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19" y="1717095"/>
            <a:ext cx="2937001" cy="2058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03658A-B599-C7FB-F31D-AC78A45FB63F}"/>
              </a:ext>
            </a:extLst>
          </p:cNvPr>
          <p:cNvSpPr txBox="1"/>
          <p:nvPr/>
        </p:nvSpPr>
        <p:spPr>
          <a:xfrm>
            <a:off x="250825" y="1669040"/>
            <a:ext cx="5546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goals of demo project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SimInTech instead of Aerospace Toolbox 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and cost assessment  </a:t>
            </a:r>
          </a:p>
          <a:p>
            <a:pPr marL="285750" indent="-285750" algn="just"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Compartment of a software functionality 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Compartment of a simulating tolerance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in computing power usage</a:t>
            </a:r>
          </a:p>
        </p:txBody>
      </p:sp>
    </p:spTree>
    <p:extLst>
      <p:ext uri="{BB962C8B-B14F-4D97-AF65-F5344CB8AC3E}">
        <p14:creationId xmlns:p14="http://schemas.microsoft.com/office/powerpoint/2010/main" val="15254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 of direct 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omnipresent with Simulink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simulation model of moving object there are difference in axis direction in Russia and USA standards of aircraft design  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3406" y="6233659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C05EAE-F6AC-078E-1762-7EABE6E4B6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006" y="1533057"/>
            <a:ext cx="7772400" cy="27485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8E53DC-BC20-A93D-E1AB-FC193B185A24}"/>
              </a:ext>
            </a:extLst>
          </p:cNvPr>
          <p:cNvSpPr txBox="1"/>
          <p:nvPr/>
        </p:nvSpPr>
        <p:spPr>
          <a:xfrm>
            <a:off x="260917" y="1554162"/>
            <a:ext cx="310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0A56"/>
                </a:solidFill>
              </a:rPr>
              <a:t>Axis direction in Simulink (USA)</a:t>
            </a:r>
            <a:endParaRPr lang="ru-RU" dirty="0">
              <a:solidFill>
                <a:srgbClr val="0C0A56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4E81AC-72EF-76F0-3EDF-09C2C18D35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516" y="3975327"/>
            <a:ext cx="2329684" cy="26234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14F1B4-7274-D328-B557-D16BAF03087B}"/>
              </a:ext>
            </a:extLst>
          </p:cNvPr>
          <p:cNvSpPr txBox="1"/>
          <p:nvPr/>
        </p:nvSpPr>
        <p:spPr>
          <a:xfrm>
            <a:off x="4548641" y="4170513"/>
            <a:ext cx="346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0A56"/>
                </a:solidFill>
              </a:rPr>
              <a:t>Axis direction in SimInTech (Russia)</a:t>
            </a:r>
            <a:endParaRPr lang="ru-RU" dirty="0">
              <a:solidFill>
                <a:srgbClr val="0C0A5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D3980A-004E-1466-0B4C-039745F88232}"/>
              </a:ext>
            </a:extLst>
          </p:cNvPr>
          <p:cNvSpPr txBox="1"/>
          <p:nvPr/>
        </p:nvSpPr>
        <p:spPr>
          <a:xfrm>
            <a:off x="3385457" y="4721969"/>
            <a:ext cx="55061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of aircraft in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in account the moving of Earth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the Russian standards for axis directions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variants of creation as a block diagrams or a SimInTech language scripts.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20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Myths about Aerospace Simulink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ToolBox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part of blocks in Aerospace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Toolbox is simple blocks which can be recreated in SimInTech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ieasy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very short time  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3BBF8D-C82B-AABE-7B20-A15523AC7C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3" y="1642296"/>
            <a:ext cx="1232338" cy="8674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13F689-8F60-677E-C12D-DEAA747F66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5305" y="1536292"/>
            <a:ext cx="4623779" cy="8674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C2B7F2-3DED-F65D-211C-B3085328DAC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9263" y="1524264"/>
            <a:ext cx="3932325" cy="16197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2811DB-393D-3BCC-9B31-B16CA13F3C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822" y="3164647"/>
            <a:ext cx="1680341" cy="10526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135DA3-637B-E7D7-1864-A28D967D49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1948" y="3759799"/>
            <a:ext cx="7772400" cy="260210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F3EF6B-F900-DD8C-E4C3-4F633A7A7EBC}"/>
              </a:ext>
            </a:extLst>
          </p:cNvPr>
          <p:cNvSpPr/>
          <p:nvPr/>
        </p:nvSpPr>
        <p:spPr>
          <a:xfrm>
            <a:off x="250823" y="1536292"/>
            <a:ext cx="8640764" cy="151110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1008271-E8B1-AF5B-2401-A56197115111}"/>
              </a:ext>
            </a:extLst>
          </p:cNvPr>
          <p:cNvSpPr/>
          <p:nvPr/>
        </p:nvSpPr>
        <p:spPr>
          <a:xfrm>
            <a:off x="250824" y="3143966"/>
            <a:ext cx="8640762" cy="3212383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2D6DAC-917B-D08B-A642-31C82368F828}"/>
              </a:ext>
            </a:extLst>
          </p:cNvPr>
          <p:cNvSpPr txBox="1"/>
          <p:nvPr/>
        </p:nvSpPr>
        <p:spPr>
          <a:xfrm>
            <a:off x="250822" y="2679082"/>
            <a:ext cx="230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0A56"/>
                </a:solidFill>
              </a:rPr>
              <a:t>Pilot simulation Model</a:t>
            </a:r>
            <a:endParaRPr lang="ru-RU" dirty="0">
              <a:solidFill>
                <a:srgbClr val="0C0A5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40BC5D-2FE3-CC2F-E1AD-144122CBA937}"/>
              </a:ext>
            </a:extLst>
          </p:cNvPr>
          <p:cNvSpPr txBox="1"/>
          <p:nvPr/>
        </p:nvSpPr>
        <p:spPr>
          <a:xfrm>
            <a:off x="6379084" y="3173682"/>
            <a:ext cx="2512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C0A56"/>
                </a:solidFill>
              </a:rPr>
              <a:t>Turbofan Engine System</a:t>
            </a:r>
            <a:endParaRPr lang="ru-RU" dirty="0">
              <a:solidFill>
                <a:srgbClr val="0C0A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nonstandard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Existed Simulink block you can be easy recreated by a blocks for a direct comparison between Simulink and SimInTech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3406" y="6233659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B683EB-86DC-1EF2-E1B4-ED66864CC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860" y="1794205"/>
            <a:ext cx="3768727" cy="259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E7459F-B9D4-BA1D-8005-B83A74FD3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45" y="1905419"/>
            <a:ext cx="4036458" cy="2374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452DBEA-A94B-2474-92C9-B410E7537344}"/>
              </a:ext>
            </a:extLst>
          </p:cNvPr>
          <p:cNvGrpSpPr/>
          <p:nvPr/>
        </p:nvGrpSpPr>
        <p:grpSpPr>
          <a:xfrm>
            <a:off x="4431942" y="2970525"/>
            <a:ext cx="556478" cy="295954"/>
            <a:chOff x="2217923" y="43534"/>
            <a:chExt cx="617791" cy="478593"/>
          </a:xfrm>
          <a:solidFill>
            <a:srgbClr val="000090"/>
          </a:solidFill>
        </p:grpSpPr>
        <p:sp>
          <p:nvSpPr>
            <p:cNvPr id="15" name="Стрелка вправо 14">
              <a:extLst>
                <a:ext uri="{FF2B5EF4-FFF2-40B4-BE49-F238E27FC236}">
                  <a16:creationId xmlns:a16="http://schemas.microsoft.com/office/drawing/2014/main" id="{A4EBC3CA-D8AB-E067-6DF0-CE3B3B1F26A1}"/>
                </a:ext>
              </a:extLst>
            </p:cNvPr>
            <p:cNvSpPr/>
            <p:nvPr/>
          </p:nvSpPr>
          <p:spPr>
            <a:xfrm>
              <a:off x="2217923" y="43534"/>
              <a:ext cx="617791" cy="47859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Стрелка вправо 4">
              <a:extLst>
                <a:ext uri="{FF2B5EF4-FFF2-40B4-BE49-F238E27FC236}">
                  <a16:creationId xmlns:a16="http://schemas.microsoft.com/office/drawing/2014/main" id="{A5487565-48D0-2058-770E-B9F44C78433D}"/>
                </a:ext>
              </a:extLst>
            </p:cNvPr>
            <p:cNvSpPr/>
            <p:nvPr/>
          </p:nvSpPr>
          <p:spPr>
            <a:xfrm>
              <a:off x="2217923" y="139253"/>
              <a:ext cx="474213" cy="2871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>
                <a:solidFill>
                  <a:srgbClr val="0C0A56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790655C-005C-2A97-B960-F1197E51B17D}"/>
              </a:ext>
            </a:extLst>
          </p:cNvPr>
          <p:cNvSpPr txBox="1"/>
          <p:nvPr/>
        </p:nvSpPr>
        <p:spPr>
          <a:xfrm>
            <a:off x="250824" y="4805079"/>
            <a:ext cx="8640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Conversion from Simulink to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for standard blocks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for blocks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which is not have corresponded block in SimInTech.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SimInTech model.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65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you read m-file in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read MATLAB Scripts form m-file you can use 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form MATLAB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which can allow you to convert a script code and comments 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3406" y="6233659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0CD99C-56DB-6D24-9F49-14BE37A50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548330"/>
            <a:ext cx="7772400" cy="275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23AE96-628E-4510-5589-BFB91E72F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529"/>
          <a:stretch/>
        </p:blipFill>
        <p:spPr>
          <a:xfrm>
            <a:off x="1119188" y="3906138"/>
            <a:ext cx="7772400" cy="232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4FB5193-9753-4DDD-C880-F66727D5187D}"/>
              </a:ext>
            </a:extLst>
          </p:cNvPr>
          <p:cNvSpPr/>
          <p:nvPr/>
        </p:nvSpPr>
        <p:spPr>
          <a:xfrm>
            <a:off x="2040067" y="1718561"/>
            <a:ext cx="1724628" cy="335667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1093C0-1210-F8A0-0B7B-022EF812BEBB}"/>
              </a:ext>
            </a:extLst>
          </p:cNvPr>
          <p:cNvSpPr txBox="1"/>
          <p:nvPr/>
        </p:nvSpPr>
        <p:spPr>
          <a:xfrm>
            <a:off x="6318015" y="1847955"/>
            <a:ext cx="170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0A56"/>
                </a:solidFill>
              </a:rPr>
              <a:t>SimInTech script</a:t>
            </a:r>
            <a:endParaRPr lang="ru-RU" dirty="0">
              <a:solidFill>
                <a:srgbClr val="0C0A5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D85E9-0771-579D-EC61-BC2D082C7556}"/>
              </a:ext>
            </a:extLst>
          </p:cNvPr>
          <p:cNvSpPr txBox="1"/>
          <p:nvPr/>
        </p:nvSpPr>
        <p:spPr>
          <a:xfrm>
            <a:off x="7170620" y="4143553"/>
            <a:ext cx="158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C0A56"/>
                </a:solidFill>
              </a:rPr>
              <a:t>М</a:t>
            </a:r>
            <a:r>
              <a:rPr lang="en-US" dirty="0">
                <a:solidFill>
                  <a:srgbClr val="0C0A56"/>
                </a:solidFill>
              </a:rPr>
              <a:t>ATLAB script</a:t>
            </a:r>
            <a:endParaRPr lang="ru-RU" dirty="0">
              <a:solidFill>
                <a:srgbClr val="0C0A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recreate 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testing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Создаваемые блоки проверяются путем создания идентичных тестовых входных данных и сравнения результатов расчета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Simulink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3406" y="6233659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1D0C0F-D269-37BF-7B8C-938D2B31F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4" y="1879047"/>
            <a:ext cx="3076027" cy="1098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77F8A5-A64B-A709-21AD-B007B87072BF}"/>
              </a:ext>
            </a:extLst>
          </p:cNvPr>
          <p:cNvSpPr/>
          <p:nvPr/>
        </p:nvSpPr>
        <p:spPr>
          <a:xfrm>
            <a:off x="526373" y="1759718"/>
            <a:ext cx="642260" cy="1385767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6FEF49-B8B9-7FC9-3770-245F6464B3FE}"/>
              </a:ext>
            </a:extLst>
          </p:cNvPr>
          <p:cNvSpPr txBox="1"/>
          <p:nvPr/>
        </p:nvSpPr>
        <p:spPr>
          <a:xfrm>
            <a:off x="507506" y="3721140"/>
            <a:ext cx="67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C0A56"/>
                </a:solidFill>
              </a:rPr>
              <a:t>Test </a:t>
            </a:r>
          </a:p>
          <a:p>
            <a:pPr algn="ctr"/>
            <a:r>
              <a:rPr lang="en-US" dirty="0">
                <a:solidFill>
                  <a:srgbClr val="0C0A56"/>
                </a:solidFill>
              </a:rPr>
              <a:t>input</a:t>
            </a:r>
            <a:endParaRPr lang="ru-RU" dirty="0">
              <a:solidFill>
                <a:srgbClr val="0C0A56"/>
              </a:solidFill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F8E032EF-AD63-4681-E77E-C611DE0CDA4D}"/>
              </a:ext>
            </a:extLst>
          </p:cNvPr>
          <p:cNvCxnSpPr>
            <a:cxnSpLocks/>
            <a:stCxn id="6" idx="0"/>
            <a:endCxn id="3" idx="2"/>
          </p:cNvCxnSpPr>
          <p:nvPr/>
        </p:nvCxnSpPr>
        <p:spPr>
          <a:xfrm flipV="1">
            <a:off x="847503" y="3145485"/>
            <a:ext cx="0" cy="575655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Стрелка вправо 27">
            <a:extLst>
              <a:ext uri="{FF2B5EF4-FFF2-40B4-BE49-F238E27FC236}">
                <a16:creationId xmlns:a16="http://schemas.microsoft.com/office/drawing/2014/main" id="{E95087EE-A1D7-696B-2CAB-529D78C910A5}"/>
              </a:ext>
            </a:extLst>
          </p:cNvPr>
          <p:cNvSpPr/>
          <p:nvPr/>
        </p:nvSpPr>
        <p:spPr>
          <a:xfrm rot="5400000">
            <a:off x="2879559" y="3322833"/>
            <a:ext cx="827879" cy="295954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800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5BDC36-9BC4-979D-1B7A-B5864F9DC12F}"/>
              </a:ext>
            </a:extLst>
          </p:cNvPr>
          <p:cNvSpPr txBox="1"/>
          <p:nvPr/>
        </p:nvSpPr>
        <p:spPr>
          <a:xfrm>
            <a:off x="1815350" y="3238262"/>
            <a:ext cx="1428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to file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2FA0515-13EB-05B9-BF4D-F6D60CF4F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825" y="3935603"/>
            <a:ext cx="4298229" cy="192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8F9336-C05E-89B9-D336-42DC1FC59419}"/>
              </a:ext>
            </a:extLst>
          </p:cNvPr>
          <p:cNvSpPr/>
          <p:nvPr/>
        </p:nvSpPr>
        <p:spPr>
          <a:xfrm>
            <a:off x="1788160" y="4232072"/>
            <a:ext cx="768752" cy="1625548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CDBD318E-AF8F-7FCE-39B3-C521A58F52D9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847503" y="5044846"/>
            <a:ext cx="940657" cy="0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F85CBACA-B3E6-8949-E6A3-58651A05188A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847503" y="4367471"/>
            <a:ext cx="0" cy="677375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2548060-68FA-48CD-C33B-A682315F0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68" y="3933474"/>
            <a:ext cx="2247720" cy="1699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25FA2797-AB63-9B86-86C1-15E9F6F0B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42" y="1608334"/>
            <a:ext cx="2182546" cy="1649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B73D66E5-DCC9-A500-883C-03AC6F68176B}"/>
              </a:ext>
            </a:extLst>
          </p:cNvPr>
          <p:cNvSpPr txBox="1"/>
          <p:nvPr/>
        </p:nvSpPr>
        <p:spPr>
          <a:xfrm>
            <a:off x="6846176" y="3315206"/>
            <a:ext cx="1908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C0A56"/>
                </a:solidFill>
              </a:rPr>
              <a:t>A result difference</a:t>
            </a:r>
            <a:endParaRPr lang="ru-RU" dirty="0">
              <a:solidFill>
                <a:srgbClr val="0C0A56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8F6413B-10B2-BECD-F544-0258BF99E458}"/>
              </a:ext>
            </a:extLst>
          </p:cNvPr>
          <p:cNvSpPr txBox="1"/>
          <p:nvPr/>
        </p:nvSpPr>
        <p:spPr>
          <a:xfrm>
            <a:off x="6939882" y="5759641"/>
            <a:ext cx="1720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C0A56"/>
                </a:solidFill>
              </a:rPr>
              <a:t>SimInTech result</a:t>
            </a:r>
            <a:endParaRPr lang="ru-RU" dirty="0">
              <a:solidFill>
                <a:srgbClr val="0C0A56"/>
              </a:solidFill>
            </a:endParaRP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74583EF1-DE39-7DFB-5F9E-44E09DE5A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0369" y="1554162"/>
            <a:ext cx="2209887" cy="168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10B2A0F-F71D-38F1-2237-DF4FF045BF20}"/>
              </a:ext>
            </a:extLst>
          </p:cNvPr>
          <p:cNvSpPr txBox="1"/>
          <p:nvPr/>
        </p:nvSpPr>
        <p:spPr>
          <a:xfrm>
            <a:off x="4361187" y="3315206"/>
            <a:ext cx="156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C0A56"/>
                </a:solidFill>
              </a:rPr>
              <a:t>Simulink result</a:t>
            </a:r>
            <a:endParaRPr lang="ru-RU" dirty="0">
              <a:solidFill>
                <a:srgbClr val="0C0A56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646C98C-4B03-B7FD-AB9E-FDC54C42AD2A}"/>
              </a:ext>
            </a:extLst>
          </p:cNvPr>
          <p:cNvSpPr txBox="1"/>
          <p:nvPr/>
        </p:nvSpPr>
        <p:spPr>
          <a:xfrm>
            <a:off x="1776245" y="1816263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C0A56"/>
                </a:solidFill>
              </a:rPr>
              <a:t>Simulink model</a:t>
            </a:r>
            <a:endParaRPr lang="ru-RU" dirty="0">
              <a:solidFill>
                <a:srgbClr val="0C0A56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EA70988-E912-574F-C6E6-32B434056EB2}"/>
              </a:ext>
            </a:extLst>
          </p:cNvPr>
          <p:cNvSpPr txBox="1"/>
          <p:nvPr/>
        </p:nvSpPr>
        <p:spPr>
          <a:xfrm>
            <a:off x="2839899" y="5479061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C0A56"/>
                </a:solidFill>
              </a:rPr>
              <a:t> </a:t>
            </a:r>
            <a:r>
              <a:rPr lang="en-US" dirty="0">
                <a:solidFill>
                  <a:srgbClr val="0C0A56"/>
                </a:solidFill>
              </a:rPr>
              <a:t>SimInTech model</a:t>
            </a:r>
            <a:endParaRPr lang="ru-RU" dirty="0">
              <a:solidFill>
                <a:srgbClr val="0C0A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5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no difference in simulation result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result shows that the difference in result between Simulink and SimInTech is less than a simulation tolerance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3406" y="6233659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90655C-005C-2A97-B960-F1197E51B17D}"/>
              </a:ext>
            </a:extLst>
          </p:cNvPr>
          <p:cNvSpPr txBox="1"/>
          <p:nvPr/>
        </p:nvSpPr>
        <p:spPr>
          <a:xfrm>
            <a:off x="250824" y="4805079"/>
            <a:ext cx="8640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project result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results in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same as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Simulink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of time and cost of a transfer Simulink model to SimInTech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 saving a knowledge in SimInTech.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E7B951-B67E-D48F-3431-4BE2EEB78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10" y="1624362"/>
            <a:ext cx="3207141" cy="2945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C08E66-1B02-3B0B-2B34-CA2B5A161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2"/>
          <a:stretch/>
        </p:blipFill>
        <p:spPr>
          <a:xfrm>
            <a:off x="5172034" y="1666886"/>
            <a:ext cx="3211856" cy="2903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30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citius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altius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forties.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 of SimInTech model over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MATLAB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Simulink model 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equivalent simulation setting 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tolerance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time step and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method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3406" y="6233659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8A052A-78D1-1389-6EE3-B9A6AB37A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15"/>
          <a:stretch/>
        </p:blipFill>
        <p:spPr>
          <a:xfrm>
            <a:off x="3947526" y="3695468"/>
            <a:ext cx="4851551" cy="1119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A9A3E4-9812-D058-12EE-AA9E13E85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594" y="1862419"/>
            <a:ext cx="4767993" cy="1105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05A8F6-AD45-6CAA-489C-D9EC4B76F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4" y="1585404"/>
            <a:ext cx="5197033" cy="67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9C904E-A814-EF37-42CE-0EA09E790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552" y="3164026"/>
            <a:ext cx="5235576" cy="1002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8268F80-0FEA-CCEF-A689-B7E8E2617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422340"/>
              </p:ext>
            </p:extLst>
          </p:nvPr>
        </p:nvGraphicFramePr>
        <p:xfrm>
          <a:off x="320578" y="5017420"/>
          <a:ext cx="8478499" cy="1219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36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4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9162">
                  <a:extLst>
                    <a:ext uri="{9D8B030D-6E8A-4147-A177-3AD203B41FA5}">
                      <a16:colId xmlns:a16="http://schemas.microsoft.com/office/drawing/2014/main" val="3703634072"/>
                    </a:ext>
                  </a:extLst>
                </a:gridCol>
              </a:tblGrid>
              <a:tr h="25123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Effectiveness parameters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MATLAB Simulink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SimInTech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advanced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7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RAM consumption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3 262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,9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Mb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195,7 Mb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in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C0A56"/>
                          </a:solidFill>
                        </a:rPr>
                        <a:t>17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times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7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CPU load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34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.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1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%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 8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.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1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%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in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C0A56"/>
                          </a:solidFill>
                        </a:rPr>
                        <a:t>4 </a:t>
                      </a:r>
                      <a:r>
                        <a:rPr lang="en-US" sz="1400" b="0" dirty="0">
                          <a:solidFill>
                            <a:srgbClr val="0C0A56"/>
                          </a:solidFill>
                        </a:rPr>
                        <a:t>times</a:t>
                      </a:r>
                      <a:endParaRPr lang="ru-RU" sz="1400" b="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07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Simulating time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4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.28 sec.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0.909 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sec.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C0A56"/>
                          </a:solidFill>
                        </a:rPr>
                        <a:t> </a:t>
                      </a:r>
                      <a:r>
                        <a:rPr lang="en-US" sz="1400" b="0" dirty="0">
                          <a:solidFill>
                            <a:srgbClr val="0C0A56"/>
                          </a:solidFill>
                        </a:rPr>
                        <a:t>in </a:t>
                      </a:r>
                      <a:r>
                        <a:rPr lang="ru-RU" sz="1400" b="1" dirty="0">
                          <a:solidFill>
                            <a:srgbClr val="0C0A56"/>
                          </a:solidFill>
                        </a:rPr>
                        <a:t>4.5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times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22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3688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 for control software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as a full cycle tool for design and production of control systems software from a scratch to code generation</a:t>
            </a:r>
            <a:endParaRPr lang="ru-RU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992" y="4939032"/>
            <a:ext cx="536011" cy="63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FE066A8-5AD0-4166-B985-FDDBEB2E1DB7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23" y="3520877"/>
            <a:ext cx="2215807" cy="1613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31" y="4030100"/>
            <a:ext cx="2215807" cy="1613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39" y="4472033"/>
            <a:ext cx="2215807" cy="1613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85540" y="1458780"/>
            <a:ext cx="8640960" cy="2345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14000"/>
              </a:lnSpc>
              <a:spcBef>
                <a:spcPts val="600"/>
              </a:spcBef>
              <a:buClr>
                <a:srgbClr val="F3903C"/>
              </a:buClr>
              <a:buFont typeface="Wingdings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big scale of control systems simulation (Nuclear Power Plant as example)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600" indent="-228600">
              <a:lnSpc>
                <a:spcPct val="114000"/>
              </a:lnSpc>
              <a:spcBef>
                <a:spcPts val="600"/>
              </a:spcBef>
              <a:buClr>
                <a:srgbClr val="F3903C"/>
              </a:buClr>
              <a:buFont typeface="Wingdings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standard and customizable form for a </a:t>
            </a: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documentation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600" indent="-228600">
              <a:lnSpc>
                <a:spcPct val="114000"/>
              </a:lnSpc>
              <a:spcBef>
                <a:spcPts val="600"/>
              </a:spcBef>
              <a:buClr>
                <a:srgbClr val="F3903C"/>
              </a:buClr>
              <a:buFont typeface="Wingdings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simulation control software with model of controlled object in </a:t>
            </a: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model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14000"/>
              </a:lnSpc>
              <a:spcBef>
                <a:spcPts val="600"/>
              </a:spcBef>
              <a:buClr>
                <a:srgbClr val="F3903C"/>
              </a:buClr>
              <a:buFont typeface="Wingdings" charset="2"/>
              <a:buChar char="§"/>
            </a:pP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generation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source code for controllers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pc="3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pc="3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14000"/>
              </a:lnSpc>
              <a:spcBef>
                <a:spcPts val="600"/>
              </a:spcBef>
              <a:buClr>
                <a:srgbClr val="F3903C"/>
              </a:buClr>
              <a:buFont typeface="Wingdings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control systems algorithms.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14000"/>
              </a:lnSpc>
              <a:spcBef>
                <a:spcPts val="600"/>
              </a:spcBef>
              <a:buClr>
                <a:srgbClr val="F3903C"/>
              </a:buClr>
              <a:buFont typeface="Wingdings" charset="2"/>
              <a:buChar char="§"/>
            </a:pPr>
            <a:endParaRPr lang="ru-RU" spc="3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Изображение 59" descr="Снимок экрана 2016-03-26 в 16.27.00.png">
            <a:extLst>
              <a:ext uri="{FF2B5EF4-FFF2-40B4-BE49-F238E27FC236}">
                <a16:creationId xmlns:a16="http://schemas.microsoft.com/office/drawing/2014/main" id="{564E74BD-786D-5AB4-4E83-10B915C3E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796" y="3624765"/>
            <a:ext cx="1790425" cy="7201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1E7CA1-089A-2555-ADA0-0BD70554C3EE}"/>
              </a:ext>
            </a:extLst>
          </p:cNvPr>
          <p:cNvSpPr txBox="1"/>
          <p:nvPr/>
        </p:nvSpPr>
        <p:spPr>
          <a:xfrm>
            <a:off x="2780000" y="3948591"/>
            <a:ext cx="150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</a:t>
            </a:r>
          </a:p>
          <a:p>
            <a:pPr marL="228600" indent="-228600" algn="ctr">
              <a:buClr>
                <a:srgbClr val="F3903C"/>
              </a:buClr>
            </a:pP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10">
            <a:extLst>
              <a:ext uri="{FF2B5EF4-FFF2-40B4-BE49-F238E27FC236}">
                <a16:creationId xmlns:a16="http://schemas.microsoft.com/office/drawing/2014/main" id="{BD51B0F9-4240-FD5C-60C2-1EC8B30B8E70}"/>
              </a:ext>
            </a:extLst>
          </p:cNvPr>
          <p:cNvGrpSpPr/>
          <p:nvPr/>
        </p:nvGrpSpPr>
        <p:grpSpPr>
          <a:xfrm>
            <a:off x="4347795" y="3944979"/>
            <a:ext cx="1812005" cy="1485086"/>
            <a:chOff x="4909339" y="1624071"/>
            <a:chExt cx="2445294" cy="2253399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3AD0C400-BE38-C21A-E9F7-4D07CE883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909339" y="1624071"/>
              <a:ext cx="1454487" cy="1861336"/>
            </a:xfrm>
            <a:prstGeom prst="rect">
              <a:avLst/>
            </a:prstGeom>
            <a:noFill/>
            <a:ln w="9525">
              <a:solidFill>
                <a:srgbClr val="2C3C7D"/>
              </a:solidFill>
              <a:miter lim="800000"/>
              <a:headEnd/>
              <a:tailEnd/>
            </a:ln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4FA95A19-6A3F-E72F-EEB9-BE89E1076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559378" y="2026506"/>
              <a:ext cx="1442201" cy="1592836"/>
            </a:xfrm>
            <a:prstGeom prst="rect">
              <a:avLst/>
            </a:prstGeom>
            <a:noFill/>
            <a:ln w="9525">
              <a:solidFill>
                <a:srgbClr val="2C3C7D"/>
              </a:solidFill>
              <a:miter lim="800000"/>
              <a:headEnd/>
              <a:tailEnd/>
            </a:ln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CB2EA314-89E2-BFD1-5CDD-E65543D0E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444722" y="2678871"/>
              <a:ext cx="909911" cy="1198599"/>
            </a:xfrm>
            <a:prstGeom prst="rect">
              <a:avLst/>
            </a:prstGeom>
            <a:noFill/>
            <a:ln w="9525">
              <a:solidFill>
                <a:srgbClr val="2C3C7D"/>
              </a:solidFill>
              <a:miter lim="800000"/>
              <a:headEnd/>
              <a:tailEnd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34857E0-14A6-CFFE-3A78-9D8917C0AA3E}"/>
              </a:ext>
            </a:extLst>
          </p:cNvPr>
          <p:cNvSpPr txBox="1"/>
          <p:nvPr/>
        </p:nvSpPr>
        <p:spPr>
          <a:xfrm>
            <a:off x="4506020" y="5461151"/>
            <a:ext cx="1677704" cy="36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ts val="216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cs typeface="Arial" panose="020B0604020202020204" pitchFamily="34" charset="0"/>
              </a:rPr>
              <a:t>Source code</a:t>
            </a:r>
            <a:endParaRPr lang="ru-RU" b="1" dirty="0">
              <a:solidFill>
                <a:srgbClr val="0C0A56"/>
              </a:solidFill>
              <a:cs typeface="Arial" panose="020B0604020202020204" pitchFamily="34" charset="0"/>
            </a:endParaRPr>
          </a:p>
        </p:txBody>
      </p:sp>
      <p:sp>
        <p:nvSpPr>
          <p:cNvPr id="19" name="Right Arrow 12">
            <a:extLst>
              <a:ext uri="{FF2B5EF4-FFF2-40B4-BE49-F238E27FC236}">
                <a16:creationId xmlns:a16="http://schemas.microsoft.com/office/drawing/2014/main" id="{892D521A-6177-EAAF-B735-64AD386A1DB0}"/>
              </a:ext>
            </a:extLst>
          </p:cNvPr>
          <p:cNvSpPr/>
          <p:nvPr/>
        </p:nvSpPr>
        <p:spPr>
          <a:xfrm>
            <a:off x="3361639" y="4515690"/>
            <a:ext cx="691400" cy="382065"/>
          </a:xfrm>
          <a:prstGeom prst="rightArrow">
            <a:avLst/>
          </a:prstGeom>
          <a:solidFill>
            <a:srgbClr val="F390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0" name="Right Arrow 12">
            <a:extLst>
              <a:ext uri="{FF2B5EF4-FFF2-40B4-BE49-F238E27FC236}">
                <a16:creationId xmlns:a16="http://schemas.microsoft.com/office/drawing/2014/main" id="{1969B10D-3F15-C1D5-F79F-AE54AB4E0D89}"/>
              </a:ext>
            </a:extLst>
          </p:cNvPr>
          <p:cNvSpPr/>
          <p:nvPr/>
        </p:nvSpPr>
        <p:spPr>
          <a:xfrm>
            <a:off x="6340514" y="4544039"/>
            <a:ext cx="691400" cy="382065"/>
          </a:xfrm>
          <a:prstGeom prst="rightArrow">
            <a:avLst/>
          </a:prstGeom>
          <a:solidFill>
            <a:srgbClr val="F390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2D9546-A0F3-23D3-66C9-A2AB97FD4E2D}"/>
              </a:ext>
            </a:extLst>
          </p:cNvPr>
          <p:cNvSpPr txBox="1"/>
          <p:nvPr/>
        </p:nvSpPr>
        <p:spPr>
          <a:xfrm>
            <a:off x="458531" y="6180626"/>
            <a:ext cx="2587029" cy="36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ts val="216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cs typeface="Arial" panose="020B0604020202020204" pitchFamily="34" charset="0"/>
              </a:rPr>
              <a:t>The diagram of algorithm </a:t>
            </a:r>
            <a:endParaRPr lang="ru-RU" b="1" dirty="0">
              <a:solidFill>
                <a:srgbClr val="0C0A56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3F1609-1544-486C-0E54-7BA91E50480D}"/>
              </a:ext>
            </a:extLst>
          </p:cNvPr>
          <p:cNvSpPr txBox="1"/>
          <p:nvPr/>
        </p:nvSpPr>
        <p:spPr>
          <a:xfrm>
            <a:off x="7148796" y="2804897"/>
            <a:ext cx="1677704" cy="64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lnSpc>
                <a:spcPts val="216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cs typeface="Arial" panose="020B0604020202020204" pitchFamily="34" charset="0"/>
              </a:rPr>
              <a:t>Hardware</a:t>
            </a:r>
          </a:p>
          <a:p>
            <a:pPr indent="-228600" algn="ctr">
              <a:lnSpc>
                <a:spcPts val="2160"/>
              </a:lnSpc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cs typeface="Arial" panose="020B0604020202020204" pitchFamily="34" charset="0"/>
              </a:rPr>
              <a:t>equipment</a:t>
            </a:r>
            <a:endParaRPr lang="ru-RU" b="1" dirty="0">
              <a:solidFill>
                <a:srgbClr val="0C0A56"/>
              </a:solidFill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1AB42A-7295-C5F5-7966-B422EDFAE86C}"/>
              </a:ext>
            </a:extLst>
          </p:cNvPr>
          <p:cNvSpPr txBox="1"/>
          <p:nvPr/>
        </p:nvSpPr>
        <p:spPr>
          <a:xfrm>
            <a:off x="5822670" y="4154017"/>
            <a:ext cx="1505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Изображение 2" descr="РС САУ Фронт.jpg">
            <a:extLst>
              <a:ext uri="{FF2B5EF4-FFF2-40B4-BE49-F238E27FC236}">
                <a16:creationId xmlns:a16="http://schemas.microsoft.com/office/drawing/2014/main" id="{DD091501-3211-FA4B-F8D0-7DA61545FA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6128" y="4458176"/>
            <a:ext cx="687546" cy="171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Изображение 3" descr="ШБ САУ Фронт.jpg">
            <a:extLst>
              <a:ext uri="{FF2B5EF4-FFF2-40B4-BE49-F238E27FC236}">
                <a16:creationId xmlns:a16="http://schemas.microsoft.com/office/drawing/2014/main" id="{490DD6CD-6042-AA5B-2077-B27450449C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3089" y="4471811"/>
            <a:ext cx="683023" cy="170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1174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1902" y="155077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 vs Siemens </a:t>
            </a:r>
            <a:r>
              <a:rPr lang="en-US" sz="2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2014 OKB Sukhoi choose SimInTech software after 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 with  Siemens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real project for air condition systems </a:t>
            </a: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E8E902-EFEA-2D41-B185-CD8EB3157705}"/>
              </a:ext>
            </a:extLst>
          </p:cNvPr>
          <p:cNvSpPr txBox="1"/>
          <p:nvPr/>
        </p:nvSpPr>
        <p:spPr>
          <a:xfrm>
            <a:off x="211902" y="1425684"/>
            <a:ext cx="630503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advantages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Siemens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OKB Sukhoi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Siemens PLM software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OKB Sukhoi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direct access to OKB Sukhoi data for our competitor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 of ”ready to use” elements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Finished pilot project in OKB Sukhoi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simulation model in Siemens </a:t>
            </a:r>
            <a:r>
              <a:rPr lang="en-US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CD8241-12A2-79C6-6F1E-4B0AB10C5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181" y="3102744"/>
            <a:ext cx="2237945" cy="156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8FD709-B90B-1B4F-8F1F-1E144B039F69}"/>
              </a:ext>
            </a:extLst>
          </p:cNvPr>
          <p:cNvSpPr txBox="1"/>
          <p:nvPr/>
        </p:nvSpPr>
        <p:spPr>
          <a:xfrm>
            <a:off x="250825" y="3564731"/>
            <a:ext cx="84475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SimInTech win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time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model of air condition system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calculation time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same process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accuracy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thermo-hydraulic process.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different way for a simulation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 om simulating purpose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Simplicity of new block creation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customer requirement.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accesses to developer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simulation tools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17041A-651F-36F6-1701-4173CD5E61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1770" r="1393"/>
          <a:stretch/>
        </p:blipFill>
        <p:spPr>
          <a:xfrm>
            <a:off x="6567443" y="1766800"/>
            <a:ext cx="2237945" cy="866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A9D04B-5EA5-C757-6CDF-E81415B60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644" y="1515293"/>
            <a:ext cx="2209021" cy="1335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5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optimization </a:t>
            </a: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FE066A8-5AD0-4166-B985-FDDBEB2E1DB7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>
            <a:defPPr>
              <a:defRPr lang="en-US"/>
            </a:defPPr>
            <a:lvl1pPr marL="90000" algn="ctr">
              <a:defRPr>
                <a:solidFill>
                  <a:srgbClr val="FFD8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SimInTech was used for control system optimization for an aviation air condition systems with at design stage of real equipment  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757780" y="3983433"/>
            <a:ext cx="2424347" cy="325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400" b="1" dirty="0">
                <a:solidFill>
                  <a:srgbClr val="0C0A56"/>
                </a:solidFill>
                <a:latin typeface="BankGothicMediumC"/>
              </a:rPr>
              <a:t>Имение характеристик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86508" y="1419466"/>
            <a:ext cx="5924707" cy="348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Transient process before and after optimization</a:t>
            </a:r>
            <a:endParaRPr lang="ru-RU" sz="16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53403" y="6028415"/>
            <a:ext cx="5037193" cy="3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control </a:t>
            </a:r>
            <a:r>
              <a:rPr lang="en-US" sz="1600" b="1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accurasity</a:t>
            </a:r>
            <a:endParaRPr lang="ru-RU" sz="16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Изображение 3" descr="до график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29" y="1766143"/>
            <a:ext cx="3847512" cy="1603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Изображение 4" descr="после график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966" y="1766143"/>
            <a:ext cx="3847514" cy="1603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114762"/>
              </p:ext>
            </p:extLst>
          </p:nvPr>
        </p:nvGraphicFramePr>
        <p:xfrm>
          <a:off x="260329" y="3487468"/>
          <a:ext cx="8632151" cy="25174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0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6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6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6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61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61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42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parameters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D85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 rate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D85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D85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D85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37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 before and after optimization</a:t>
                      </a:r>
                      <a:endParaRPr lang="ru-RU" sz="1400" b="1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</a:t>
                      </a:r>
                    </a:p>
                  </a:txBody>
                  <a:tcPr anchor="ctr"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После</a:t>
                      </a:r>
                    </a:p>
                  </a:txBody>
                  <a:tcPr anchor="ctr"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</a:t>
                      </a:r>
                    </a:p>
                  </a:txBody>
                  <a:tcPr anchor="ctr"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После</a:t>
                      </a:r>
                    </a:p>
                  </a:txBody>
                  <a:tcPr anchor="ctr"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</a:t>
                      </a:r>
                    </a:p>
                  </a:txBody>
                  <a:tcPr anchor="ctr"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После</a:t>
                      </a:r>
                    </a:p>
                  </a:txBody>
                  <a:tcPr anchor="ctr">
                    <a:solidFill>
                      <a:srgbClr val="FFE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373">
                <a:tc>
                  <a:txBody>
                    <a:bodyPr/>
                    <a:lstStyle/>
                    <a:p>
                      <a:pPr algn="l"/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Integral error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ru-RU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1620.25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</a:t>
                      </a:r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.31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481.52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</a:t>
                      </a:r>
                      <a:r>
                        <a:rPr lang="ru-RU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ru-RU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4000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ru-RU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2875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152">
                <a:tc>
                  <a:txBody>
                    <a:bodyPr/>
                    <a:lstStyle/>
                    <a:p>
                      <a:pPr algn="l"/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Overshoot</a:t>
                      </a:r>
                      <a:r>
                        <a:rPr lang="ru-RU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%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kern="12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19.91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17.69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FE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373">
                <a:tc>
                  <a:txBody>
                    <a:bodyPr/>
                    <a:lstStyle/>
                    <a:p>
                      <a:pPr algn="l"/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transient time</a:t>
                      </a:r>
                      <a:r>
                        <a:rPr lang="ru-RU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ru-RU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148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9.2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59.39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26.65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ru-RU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650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301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0C0A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039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E4939957-18D7-B8D3-BE2B-1F2A73B1036A}"/>
              </a:ext>
            </a:extLst>
          </p:cNvPr>
          <p:cNvSpPr/>
          <p:nvPr/>
        </p:nvSpPr>
        <p:spPr>
          <a:xfrm>
            <a:off x="246153" y="3719795"/>
            <a:ext cx="2544839" cy="289095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  <a:lumMod val="0"/>
                  <a:lumOff val="100000"/>
                </a:schemeClr>
              </a:gs>
              <a:gs pos="100000">
                <a:srgbClr val="F3903C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9BC5FF5-AC53-7B70-D0E6-08D2A5EAA2E4}"/>
              </a:ext>
            </a:extLst>
          </p:cNvPr>
          <p:cNvSpPr/>
          <p:nvPr/>
        </p:nvSpPr>
        <p:spPr>
          <a:xfrm>
            <a:off x="4857695" y="4124623"/>
            <a:ext cx="4145288" cy="2238806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  <a:lumMod val="0"/>
                  <a:lumOff val="100000"/>
                </a:schemeClr>
              </a:gs>
              <a:gs pos="100000">
                <a:srgbClr val="F3903C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9EE5BA3-709B-42A8-C45E-E7DDA2F1C7F3}"/>
              </a:ext>
            </a:extLst>
          </p:cNvPr>
          <p:cNvSpPr/>
          <p:nvPr/>
        </p:nvSpPr>
        <p:spPr>
          <a:xfrm>
            <a:off x="246153" y="1464133"/>
            <a:ext cx="4284841" cy="2063104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  <a:lumMod val="0"/>
                  <a:lumOff val="100000"/>
                </a:schemeClr>
              </a:gs>
              <a:gs pos="100000">
                <a:srgbClr val="F3903C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9B6E9FA-88CE-D227-A490-20F63AFC986B}"/>
              </a:ext>
            </a:extLst>
          </p:cNvPr>
          <p:cNvSpPr/>
          <p:nvPr/>
        </p:nvSpPr>
        <p:spPr>
          <a:xfrm>
            <a:off x="5025857" y="1464131"/>
            <a:ext cx="3855161" cy="2177441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  <a:lumMod val="0"/>
                  <a:lumOff val="10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 </a:t>
            </a:r>
            <a:r>
              <a:rPr lang="ru-RU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simulation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ru-RU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 can be used to create complex model consist of operator control panel, object model, control software (include hardware in loop)</a:t>
            </a:r>
            <a:endParaRPr lang="ru-RU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BankGothicMediumC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BankGothicMediumC"/>
              </a:rPr>
              <a:t>0%</a:t>
            </a:r>
            <a:endParaRPr lang="en-US" sz="1600" b="1" dirty="0">
              <a:solidFill>
                <a:schemeClr val="bg1"/>
              </a:solidFill>
              <a:latin typeface="BankGothicMediumC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39836" y="3079512"/>
            <a:ext cx="1562986" cy="914400"/>
          </a:xfrm>
          <a:prstGeom prst="rect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ignals </a:t>
            </a:r>
            <a:endParaRPr lang="en-US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endParaRPr lang="ru-RU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10"/>
          <p:cNvGrpSpPr/>
          <p:nvPr/>
        </p:nvGrpSpPr>
        <p:grpSpPr>
          <a:xfrm>
            <a:off x="465837" y="1885297"/>
            <a:ext cx="2441487" cy="1641939"/>
            <a:chOff x="251520" y="1728413"/>
            <a:chExt cx="2598006" cy="184306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28413"/>
              <a:ext cx="2089724" cy="14932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33" y="1935748"/>
              <a:ext cx="2089724" cy="14932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92" y="2115879"/>
              <a:ext cx="2037034" cy="14556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4" name="TextBox 13"/>
          <p:cNvSpPr txBox="1"/>
          <p:nvPr/>
        </p:nvSpPr>
        <p:spPr>
          <a:xfrm>
            <a:off x="262943" y="1539241"/>
            <a:ext cx="2457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software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4288" y="4132522"/>
            <a:ext cx="1655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panel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7323" y="1388654"/>
            <a:ext cx="1983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r"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 model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82050" y="1707260"/>
            <a:ext cx="165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actuators</a:t>
            </a:r>
            <a:r>
              <a:rPr lang="ru-RU" sz="1400" dirty="0">
                <a:solidFill>
                  <a:srgbClr val="0C0A56"/>
                </a:solidFill>
                <a:latin typeface="BankGothicMediumC"/>
                <a:cs typeface="FranklinGothicBookG"/>
              </a:rPr>
              <a:t> </a:t>
            </a:r>
          </a:p>
          <a:p>
            <a:pPr marL="228600" indent="-228600" algn="ctr">
              <a:buClr>
                <a:srgbClr val="F3903C"/>
              </a:buClr>
            </a:pPr>
            <a:endParaRPr lang="ru-RU" sz="1400" dirty="0">
              <a:solidFill>
                <a:srgbClr val="0C0A56"/>
              </a:solidFill>
              <a:latin typeface="BankGothicMediumC"/>
              <a:cs typeface="FranklinGothicBookG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7023029" y="3930639"/>
            <a:ext cx="0" cy="487858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802822" y="3920115"/>
            <a:ext cx="1220207" cy="0"/>
          </a:xfrm>
          <a:prstGeom prst="line">
            <a:avLst/>
          </a:prstGeom>
          <a:ln>
            <a:solidFill>
              <a:srgbClr val="0C0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5215269" y="3975502"/>
            <a:ext cx="0" cy="718967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215269" y="4694469"/>
            <a:ext cx="1558524" cy="0"/>
          </a:xfrm>
          <a:prstGeom prst="line">
            <a:avLst/>
          </a:prstGeom>
          <a:ln>
            <a:solidFill>
              <a:srgbClr val="0C0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192188" y="2427654"/>
            <a:ext cx="165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ru-RU" sz="1400" dirty="0">
                <a:solidFill>
                  <a:srgbClr val="0C0A56"/>
                </a:solidFill>
                <a:latin typeface="BankGothicMediumC"/>
                <a:cs typeface="FranklinGothicBookG"/>
              </a:rPr>
              <a:t> </a:t>
            </a:r>
          </a:p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26169" y="3510065"/>
            <a:ext cx="165522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ru-RU" sz="1400" dirty="0">
                <a:solidFill>
                  <a:srgbClr val="0C0A56"/>
                </a:solidFill>
                <a:latin typeface="BankGothicMediumC"/>
                <a:cs typeface="FranklinGothicBookG"/>
              </a:rPr>
              <a:t> </a:t>
            </a: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ctr">
              <a:buClr>
                <a:srgbClr val="F3903C"/>
              </a:buClr>
            </a:pPr>
            <a:endParaRPr lang="ru-RU" sz="3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V="1">
            <a:off x="4882050" y="1964247"/>
            <a:ext cx="0" cy="1124754"/>
          </a:xfrm>
          <a:prstGeom prst="line">
            <a:avLst/>
          </a:prstGeom>
          <a:ln>
            <a:solidFill>
              <a:srgbClr val="0C0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cxnSpLocks/>
            <a:stCxn id="18" idx="1"/>
          </p:cNvCxnSpPr>
          <p:nvPr/>
        </p:nvCxnSpPr>
        <p:spPr>
          <a:xfrm>
            <a:off x="4882050" y="1968870"/>
            <a:ext cx="1891743" cy="3205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974857" y="2827391"/>
            <a:ext cx="1216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r>
              <a:rPr lang="ru-RU" sz="1400" dirty="0">
                <a:solidFill>
                  <a:srgbClr val="0C0A56"/>
                </a:solidFill>
                <a:latin typeface="BankGothicMediumC"/>
                <a:cs typeface="FranklinGothicBookG"/>
              </a:rPr>
              <a:t> </a:t>
            </a:r>
          </a:p>
        </p:txBody>
      </p:sp>
      <p:cxnSp>
        <p:nvCxnSpPr>
          <p:cNvPr id="67" name="Прямая со стрелкой 66"/>
          <p:cNvCxnSpPr/>
          <p:nvPr/>
        </p:nvCxnSpPr>
        <p:spPr>
          <a:xfrm flipH="1">
            <a:off x="5253579" y="2689264"/>
            <a:ext cx="1" cy="364420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5326195" y="4407897"/>
            <a:ext cx="1387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</a:t>
            </a:r>
            <a:r>
              <a:rPr lang="ru-RU" sz="1400" dirty="0">
                <a:solidFill>
                  <a:srgbClr val="0C0A56"/>
                </a:solidFill>
                <a:latin typeface="BankGothicMediumC"/>
                <a:cs typeface="FranklinGothicBookG"/>
              </a:rPr>
              <a:t> </a:t>
            </a:r>
          </a:p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5253578" y="2689264"/>
            <a:ext cx="1459827" cy="0"/>
          </a:xfrm>
          <a:prstGeom prst="line">
            <a:avLst/>
          </a:prstGeom>
          <a:ln>
            <a:solidFill>
              <a:srgbClr val="0C0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348284" y="6352366"/>
            <a:ext cx="2372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F3903C"/>
              </a:buClr>
            </a:pP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DEA0014-6D33-46D2-8ABF-D2AC7E4E2C40}" type="slidenum">
              <a:rPr lang="en-US" smtClean="0"/>
              <a:pPr/>
              <a:t>31</a:t>
            </a:fld>
            <a:endParaRPr lang="en-US" dirty="0"/>
          </a:p>
        </p:txBody>
      </p:sp>
      <p:cxnSp>
        <p:nvCxnSpPr>
          <p:cNvPr id="36" name="Прямая со стрелкой 35"/>
          <p:cNvCxnSpPr>
            <a:cxnSpLocks/>
          </p:cNvCxnSpPr>
          <p:nvPr/>
        </p:nvCxnSpPr>
        <p:spPr>
          <a:xfrm flipV="1">
            <a:off x="1649060" y="3527236"/>
            <a:ext cx="0" cy="286628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1649060" y="3825038"/>
            <a:ext cx="2584823" cy="1"/>
          </a:xfrm>
          <a:prstGeom prst="line">
            <a:avLst/>
          </a:prstGeom>
          <a:ln>
            <a:solidFill>
              <a:srgbClr val="0C0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277792" y="4229033"/>
            <a:ext cx="1387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</a:t>
            </a:r>
            <a:r>
              <a:rPr lang="ru-RU" sz="1400" dirty="0">
                <a:solidFill>
                  <a:srgbClr val="0C0A56"/>
                </a:solidFill>
                <a:latin typeface="BankGothicMediumC"/>
                <a:cs typeface="FranklinGothicBookG"/>
              </a:rPr>
              <a:t> </a:t>
            </a:r>
          </a:p>
        </p:txBody>
      </p:sp>
      <p:cxnSp>
        <p:nvCxnSpPr>
          <p:cNvPr id="54" name="Прямая со стрелкой 53"/>
          <p:cNvCxnSpPr/>
          <p:nvPr/>
        </p:nvCxnSpPr>
        <p:spPr>
          <a:xfrm flipH="1" flipV="1">
            <a:off x="4581393" y="3975502"/>
            <a:ext cx="15326" cy="510103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1866900" y="4485605"/>
            <a:ext cx="2714493" cy="0"/>
          </a:xfrm>
          <a:prstGeom prst="line">
            <a:avLst/>
          </a:prstGeom>
          <a:ln>
            <a:solidFill>
              <a:srgbClr val="0C0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>
            <a:cxnSpLocks/>
          </p:cNvCxnSpPr>
          <p:nvPr/>
        </p:nvCxnSpPr>
        <p:spPr>
          <a:xfrm>
            <a:off x="1464049" y="3527236"/>
            <a:ext cx="0" cy="1127646"/>
          </a:xfrm>
          <a:prstGeom prst="straightConnector1">
            <a:avLst/>
          </a:prstGeom>
          <a:ln>
            <a:solidFill>
              <a:srgbClr val="0C0A56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92033" y="3802884"/>
            <a:ext cx="1108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 and debagging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509064" y="3658505"/>
            <a:ext cx="165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</a:t>
            </a:r>
            <a:r>
              <a:rPr lang="ru-RU" sz="1400" dirty="0">
                <a:solidFill>
                  <a:srgbClr val="0C0A56"/>
                </a:solidFill>
                <a:latin typeface="BankGothicMediumC"/>
                <a:cs typeface="FranklinGothicBookG"/>
              </a:rPr>
              <a:t> </a:t>
            </a:r>
          </a:p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Прямая соединительная линия 45"/>
          <p:cNvCxnSpPr>
            <a:cxnSpLocks/>
          </p:cNvCxnSpPr>
          <p:nvPr/>
        </p:nvCxnSpPr>
        <p:spPr>
          <a:xfrm>
            <a:off x="1866900" y="4485605"/>
            <a:ext cx="0" cy="396677"/>
          </a:xfrm>
          <a:prstGeom prst="line">
            <a:avLst/>
          </a:prstGeom>
          <a:ln>
            <a:solidFill>
              <a:srgbClr val="0C0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926169" y="2166044"/>
            <a:ext cx="1387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ctr">
              <a:buClr>
                <a:srgbClr val="F3903C"/>
              </a:buClr>
            </a:pP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>
            <a:off x="4665002" y="2427654"/>
            <a:ext cx="0" cy="626030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2894570" y="2427654"/>
            <a:ext cx="1770432" cy="0"/>
          </a:xfrm>
          <a:prstGeom prst="line">
            <a:avLst/>
          </a:prstGeom>
          <a:ln>
            <a:solidFill>
              <a:srgbClr val="0C0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2894570" y="3079512"/>
            <a:ext cx="1345266" cy="9489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AC3B69-2561-AF04-58CA-01A916FA9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695" y="4882282"/>
            <a:ext cx="2365028" cy="1623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00C64E-EECF-9C5F-BF5F-8C032A70A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033" y="4419721"/>
            <a:ext cx="2433267" cy="1733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7E3D2C0-8778-6588-7CF5-175B8A7AA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411" y="1647375"/>
            <a:ext cx="2047409" cy="1465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Изображение 2" descr="РС САУ Фронт.jpg">
            <a:extLst>
              <a:ext uri="{FF2B5EF4-FFF2-40B4-BE49-F238E27FC236}">
                <a16:creationId xmlns:a16="http://schemas.microsoft.com/office/drawing/2014/main" id="{ABC2EE94-8285-8AAA-2BB1-9A721C1CA7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796" y="4649492"/>
            <a:ext cx="687546" cy="171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Изображение 3" descr="ШБ САУ Фронт.jpg">
            <a:extLst>
              <a:ext uri="{FF2B5EF4-FFF2-40B4-BE49-F238E27FC236}">
                <a16:creationId xmlns:a16="http://schemas.microsoft.com/office/drawing/2014/main" id="{D82EB3B4-3790-F322-BE25-CD29D2AD648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418" y="4661578"/>
            <a:ext cx="683023" cy="170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BC9FD4-3551-E7E4-97C9-EE6237F0D9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6211" y="2187295"/>
            <a:ext cx="2037820" cy="1436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9767C3A-3564-88A0-2124-29EB7FB04E58}"/>
              </a:ext>
            </a:extLst>
          </p:cNvPr>
          <p:cNvSpPr/>
          <p:nvPr/>
        </p:nvSpPr>
        <p:spPr>
          <a:xfrm>
            <a:off x="2996633" y="4861666"/>
            <a:ext cx="1656549" cy="532202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  <a:lumMod val="0"/>
                  <a:lumOff val="100000"/>
                </a:schemeClr>
              </a:gs>
              <a:gs pos="100000">
                <a:srgbClr val="F3903C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58AF78D-C354-9AE8-4798-80B902419608}"/>
              </a:ext>
            </a:extLst>
          </p:cNvPr>
          <p:cNvSpPr/>
          <p:nvPr/>
        </p:nvSpPr>
        <p:spPr>
          <a:xfrm>
            <a:off x="3000836" y="5553520"/>
            <a:ext cx="1656549" cy="53842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  <a:lumMod val="0"/>
                  <a:lumOff val="10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E41F517-6C8C-C590-3F9D-E2C71B924ECC}"/>
              </a:ext>
            </a:extLst>
          </p:cNvPr>
          <p:cNvSpPr txBox="1"/>
          <p:nvPr/>
        </p:nvSpPr>
        <p:spPr>
          <a:xfrm>
            <a:off x="3049170" y="5634272"/>
            <a:ext cx="161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0A56"/>
                </a:solidFill>
              </a:rPr>
              <a:t>Object model</a:t>
            </a:r>
            <a:endParaRPr lang="ru-RU" b="1" dirty="0">
              <a:solidFill>
                <a:srgbClr val="0C0A56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0319E0-2A65-C652-3964-471AF498324B}"/>
              </a:ext>
            </a:extLst>
          </p:cNvPr>
          <p:cNvSpPr txBox="1"/>
          <p:nvPr/>
        </p:nvSpPr>
        <p:spPr>
          <a:xfrm>
            <a:off x="3000836" y="4980274"/>
            <a:ext cx="1652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0A56"/>
                </a:solidFill>
              </a:rPr>
              <a:t>Control system</a:t>
            </a:r>
            <a:endParaRPr lang="ru-RU" b="1" dirty="0">
              <a:solidFill>
                <a:srgbClr val="0C0A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55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together or instead of wester simulation software in design and development different technical production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3406" y="6233659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24A1B1-7E55-A6A2-58C6-81FCA0F78B2F}"/>
              </a:ext>
            </a:extLst>
          </p:cNvPr>
          <p:cNvSpPr txBox="1"/>
          <p:nvPr/>
        </p:nvSpPr>
        <p:spPr>
          <a:xfrm>
            <a:off x="296068" y="1848581"/>
            <a:ext cx="8550275" cy="3884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 from wester software to SimInTech is not difficult and high expensive process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200000"/>
              </a:lnSpc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toolbox and specific industrial simulation solution can be created on SimInTech base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200000"/>
              </a:lnSpc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in SimInTech use hardware in more effective way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200000"/>
              </a:lnSpc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partnership!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200000"/>
              </a:lnSpc>
              <a:buClr>
                <a:srgbClr val="825134"/>
              </a:buClr>
              <a:buFont typeface="Wingdings" pitchFamily="2" charset="2"/>
              <a:buChar char="§"/>
            </a:pP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40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/>
        </p:nvSpPr>
        <p:spPr>
          <a:xfrm>
            <a:off x="2263369" y="2529231"/>
            <a:ext cx="4617263" cy="2728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lvl="1" algn="ctr">
              <a:lnSpc>
                <a:spcPct val="114000"/>
              </a:lnSpc>
              <a:spcBef>
                <a:spcPts val="600"/>
              </a:spcBef>
              <a:buClr>
                <a:srgbClr val="FF6600"/>
              </a:buClr>
            </a:pPr>
            <a:r>
              <a:rPr lang="en-US" sz="2400" noProof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www.SimInTech.ru</a:t>
            </a:r>
            <a:r>
              <a:rPr lang="en-US" sz="2400" noProof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noProof="1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" lvl="1" algn="ctr">
              <a:lnSpc>
                <a:spcPct val="114000"/>
              </a:lnSpc>
              <a:spcBef>
                <a:spcPts val="600"/>
              </a:spcBef>
              <a:buClr>
                <a:srgbClr val="FF6600"/>
              </a:buClr>
            </a:pPr>
            <a:r>
              <a:rPr lang="en-US" sz="2400" noProof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Viacheslav Petukhov</a:t>
            </a:r>
            <a:endParaRPr lang="ru-RU" sz="2400" noProof="1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" lvl="1" algn="ctr">
              <a:lnSpc>
                <a:spcPct val="114000"/>
              </a:lnSpc>
              <a:spcBef>
                <a:spcPts val="600"/>
              </a:spcBef>
              <a:buClr>
                <a:srgbClr val="FF6600"/>
              </a:buClr>
            </a:pPr>
            <a:r>
              <a:rPr lang="ru-RU" sz="2400" noProof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(926) 531 88 97</a:t>
            </a:r>
          </a:p>
          <a:p>
            <a:pPr marL="7200" lvl="1" algn="ctr">
              <a:lnSpc>
                <a:spcPct val="114000"/>
              </a:lnSpc>
              <a:spcBef>
                <a:spcPts val="600"/>
              </a:spcBef>
              <a:buClr>
                <a:srgbClr val="FF6600"/>
              </a:buClr>
            </a:pPr>
            <a:r>
              <a:rPr lang="en-US" sz="2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info@3v-services.com</a:t>
            </a:r>
            <a:endParaRPr lang="en-US" sz="2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" lvl="1" algn="ctr">
              <a:lnSpc>
                <a:spcPct val="114000"/>
              </a:lnSpc>
              <a:spcBef>
                <a:spcPts val="600"/>
              </a:spcBef>
              <a:buClr>
                <a:srgbClr val="FF6600"/>
              </a:buClr>
            </a:pPr>
            <a:r>
              <a:rPr lang="ru-RU" sz="2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т: +7 (495) 221 22 53</a:t>
            </a:r>
          </a:p>
          <a:p>
            <a:pPr marL="0" lvl="1" algn="ctr">
              <a:lnSpc>
                <a:spcPct val="114000"/>
              </a:lnSpc>
              <a:spcBef>
                <a:spcPts val="600"/>
              </a:spcBef>
            </a:pPr>
            <a:r>
              <a:rPr lang="ru-RU" sz="2400" noProof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</a:t>
            </a:r>
            <a:r>
              <a:rPr lang="en-US" sz="2400" noProof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3VS LSS</a:t>
            </a:r>
            <a:endParaRPr lang="ru-RU" sz="2400" noProof="1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600"/>
              </a:spcBef>
            </a:pPr>
            <a:endParaRPr lang="en-US" sz="2400" dirty="0">
              <a:solidFill>
                <a:srgbClr val="0C0A56"/>
              </a:solidFill>
              <a:latin typeface="BankGothicMedium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library blocks in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shown during a model develop process, that recreate existing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block in SimInTech is not just simple, but very simple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3406" y="6233659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D3980A-004E-1466-0B4C-039745F88232}"/>
              </a:ext>
            </a:extLst>
          </p:cNvPr>
          <p:cNvSpPr txBox="1"/>
          <p:nvPr/>
        </p:nvSpPr>
        <p:spPr>
          <a:xfrm>
            <a:off x="250824" y="1518673"/>
            <a:ext cx="86407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simulating model for direct compare SimInTech vs </a:t>
            </a:r>
            <a:r>
              <a:rPr lang="en-US" b="1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physical equation from Siemens </a:t>
            </a:r>
            <a:r>
              <a:rPr lang="en-US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were used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parameters set of Siemens </a:t>
            </a:r>
            <a:r>
              <a:rPr lang="en-US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were used.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files with table data material properties created by customer for Siemens </a:t>
            </a:r>
            <a:r>
              <a:rPr lang="en-US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were used.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time to create new block was </a:t>
            </a: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then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all model creating time.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38AEFF-58A1-62BE-62C1-A3F4220B3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183"/>
          <a:stretch/>
        </p:blipFill>
        <p:spPr>
          <a:xfrm>
            <a:off x="2835194" y="3712747"/>
            <a:ext cx="5768181" cy="222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767FD7-96C8-2F15-FF14-2C91135B7280}"/>
              </a:ext>
            </a:extLst>
          </p:cNvPr>
          <p:cNvSpPr txBox="1"/>
          <p:nvPr/>
        </p:nvSpPr>
        <p:spPr>
          <a:xfrm>
            <a:off x="6487584" y="5657632"/>
            <a:ext cx="1528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C0A56"/>
                </a:solidFill>
              </a:rPr>
              <a:t>New block library </a:t>
            </a:r>
            <a:endParaRPr lang="ru-RU" sz="1400" b="1" dirty="0">
              <a:solidFill>
                <a:srgbClr val="0C0A56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6EAC89-F915-D2F0-08A4-3D361BA54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64" y="4540994"/>
            <a:ext cx="2854348" cy="1760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31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recreating </a:t>
            </a:r>
            <a:r>
              <a:rPr lang="en-US" sz="2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block in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Siemens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library blocks  is simple enough for quick recreating by SimInTech built-in tools for creating a new block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3406" y="6233659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D3980A-004E-1466-0B4C-039745F88232}"/>
              </a:ext>
            </a:extLst>
          </p:cNvPr>
          <p:cNvSpPr txBox="1"/>
          <p:nvPr/>
        </p:nvSpPr>
        <p:spPr>
          <a:xfrm>
            <a:off x="250825" y="1576401"/>
            <a:ext cx="3962369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 models in SimInTech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Visibility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to change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control.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C026D3-34B6-1CC1-4587-14964F848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27" y="4741398"/>
            <a:ext cx="3384884" cy="1492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79710BF-B1E7-C85B-E385-BA4F3518E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194" y="1865641"/>
            <a:ext cx="4468256" cy="1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B816838-1349-315B-67BA-A0ED7879E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828" y="3079079"/>
            <a:ext cx="2511394" cy="1427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75AB50C-BA32-5F56-6B03-D766DD133F2B}"/>
              </a:ext>
            </a:extLst>
          </p:cNvPr>
          <p:cNvCxnSpPr>
            <a:cxnSpLocks/>
          </p:cNvCxnSpPr>
          <p:nvPr/>
        </p:nvCxnSpPr>
        <p:spPr>
          <a:xfrm flipV="1">
            <a:off x="2051069" y="2608103"/>
            <a:ext cx="2382300" cy="1079977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52BA71C-EC43-21C4-F997-547B34895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194" y="3430621"/>
            <a:ext cx="4678394" cy="2180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EDD1D784-070C-BD00-F63B-547A68E040BF}"/>
              </a:ext>
            </a:extLst>
          </p:cNvPr>
          <p:cNvCxnSpPr>
            <a:cxnSpLocks/>
          </p:cNvCxnSpPr>
          <p:nvPr/>
        </p:nvCxnSpPr>
        <p:spPr>
          <a:xfrm flipH="1">
            <a:off x="4433369" y="2608103"/>
            <a:ext cx="1398281" cy="819276"/>
          </a:xfrm>
          <a:prstGeom prst="straightConnector1">
            <a:avLst/>
          </a:prstGeom>
          <a:ln>
            <a:solidFill>
              <a:srgbClr val="0C0A5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B110A3A-61BA-37F9-AE0C-B34C3469E769}"/>
              </a:ext>
            </a:extLst>
          </p:cNvPr>
          <p:cNvSpPr txBox="1"/>
          <p:nvPr/>
        </p:nvSpPr>
        <p:spPr>
          <a:xfrm>
            <a:off x="7300110" y="1567133"/>
            <a:ext cx="1381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C0A56"/>
                </a:solidFill>
              </a:rPr>
              <a:t>A block diagram</a:t>
            </a:r>
            <a:endParaRPr lang="ru-RU" sz="1400" b="1" dirty="0">
              <a:solidFill>
                <a:srgbClr val="0C0A56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36E747-6EF7-BF96-9117-0F02C4406198}"/>
              </a:ext>
            </a:extLst>
          </p:cNvPr>
          <p:cNvSpPr txBox="1"/>
          <p:nvPr/>
        </p:nvSpPr>
        <p:spPr>
          <a:xfrm>
            <a:off x="5704049" y="3143493"/>
            <a:ext cx="3175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C0A56"/>
                </a:solidFill>
              </a:rPr>
              <a:t>Program of block by SimInTech language</a:t>
            </a:r>
            <a:endParaRPr lang="ru-RU" sz="1400" b="1" dirty="0">
              <a:solidFill>
                <a:srgbClr val="0C0A56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A72127-ADA9-FC6E-0F5B-4BEF27506456}"/>
              </a:ext>
            </a:extLst>
          </p:cNvPr>
          <p:cNvSpPr txBox="1"/>
          <p:nvPr/>
        </p:nvSpPr>
        <p:spPr>
          <a:xfrm>
            <a:off x="1359501" y="4686397"/>
            <a:ext cx="1402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C0A56"/>
                </a:solidFill>
              </a:rPr>
              <a:t>Block properties</a:t>
            </a:r>
            <a:endParaRPr lang="ru-RU" sz="1400" b="1" dirty="0">
              <a:solidFill>
                <a:srgbClr val="0C0A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5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myths busters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direct compare between two models shows a big advance of SimInTech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Quicker model creating, less calculation time and a flexibility to add new blocks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3406" y="6233659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24A1B1-7E55-A6A2-58C6-81FCA0F78B2F}"/>
              </a:ext>
            </a:extLst>
          </p:cNvPr>
          <p:cNvSpPr txBox="1"/>
          <p:nvPr/>
        </p:nvSpPr>
        <p:spPr>
          <a:xfrm>
            <a:off x="296068" y="1668907"/>
            <a:ext cx="8550275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libraries of Siemens </a:t>
            </a:r>
            <a:r>
              <a:rPr lang="en-US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not included models of real aircraft component  used in the design company Sukhoi.  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part of Siemens </a:t>
            </a:r>
            <a:r>
              <a:rPr lang="en-US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blocks can be very quickly recreated by SimInTech tools.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simulation in SimInTech in 5-6 times quicker then in Siemens for the same model and the same accuracy. 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openness of SimInTech model allows users makes modification, analysis and development of equation used for simulation. 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SimInTech provide possibility of using local specialists in different industry, to develop a new blocks library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the Sukhoi pilot project engineers have found </a:t>
            </a: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mistakes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standard library of Siemens </a:t>
            </a:r>
            <a:r>
              <a:rPr lang="en-US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66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 is</a:t>
            </a:r>
            <a:r>
              <a:rPr lang="ru-RU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accuracy then </a:t>
            </a:r>
            <a:r>
              <a:rPr lang="en-US" sz="3200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the simulation results were compared, it was found the lack of calculation accuracy in Siemens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which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 to significant errors</a:t>
            </a:r>
            <a:endParaRPr lang="ru-RU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4228421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+mj-lt"/>
              </a:rPr>
              <a:t>0%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1418825"/>
            <a:ext cx="8640960" cy="195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The task of colling thin wall was used for compare the simulation accuracy. The SimInTech calculation error less then 0.5 °C at all process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b="1" u="sng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Error of</a:t>
            </a:r>
            <a:r>
              <a:rPr lang="ru-RU" b="1" u="sng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b="1" u="sng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Siemens </a:t>
            </a:r>
            <a:r>
              <a:rPr lang="en-US" b="1" u="sng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Amesim</a:t>
            </a:r>
            <a:r>
              <a:rPr lang="en-US" b="1" u="sng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:</a:t>
            </a:r>
            <a:endParaRPr lang="ru-RU" b="1" u="sng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buClr>
                <a:srgbClr val="825134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almost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20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°C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от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an outer side of the wall;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buClr>
                <a:srgbClr val="825134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near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10 °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C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in wall center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. </a:t>
            </a: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FE066A8-5AD0-4166-B985-FDDBEB2E1DB7}" type="slidenum">
              <a:rPr lang="en-US" smtClean="0">
                <a:latin typeface="+mj-lt"/>
              </a:rPr>
              <a:pPr/>
              <a:t>7</a:t>
            </a:fld>
            <a:endParaRPr lang="en-US" dirty="0">
              <a:latin typeface="+mj-lt"/>
            </a:endParaRPr>
          </a:p>
        </p:txBody>
      </p:sp>
      <p:pic>
        <p:nvPicPr>
          <p:cNvPr id="3" name="Изображение 2" descr="Снимок экрана 2015-06-04 в 14.11.5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093" y="4668587"/>
            <a:ext cx="2010186" cy="128452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77" y="3336795"/>
            <a:ext cx="2057501" cy="1110534"/>
          </a:xfrm>
          <a:prstGeom prst="rect">
            <a:avLst/>
          </a:prstGeom>
        </p:spPr>
      </p:pic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9576336"/>
              </p:ext>
            </p:extLst>
          </p:nvPr>
        </p:nvGraphicFramePr>
        <p:xfrm>
          <a:off x="3124200" y="3308383"/>
          <a:ext cx="5768280" cy="279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51520" y="5917065"/>
            <a:ext cx="2646429" cy="35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60"/>
              </a:lnSpc>
              <a:buClr>
                <a:srgbClr val="F3903C"/>
              </a:buClr>
            </a:pPr>
            <a:r>
              <a:rPr lang="en-US" sz="1600" dirty="0">
                <a:solidFill>
                  <a:srgbClr val="0C0A56"/>
                </a:solidFill>
                <a:latin typeface="+mj-lt"/>
              </a:rPr>
              <a:t>SimInTech</a:t>
            </a:r>
            <a:r>
              <a:rPr lang="ru-RU" sz="1600" dirty="0">
                <a:solidFill>
                  <a:srgbClr val="0C0A56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C0A56"/>
                </a:solidFill>
                <a:latin typeface="+mj-lt"/>
              </a:rPr>
              <a:t>model</a:t>
            </a:r>
            <a:endParaRPr lang="ru-RU" sz="1600" dirty="0">
              <a:solidFill>
                <a:srgbClr val="0C0A56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5512" y="4229939"/>
            <a:ext cx="2646429" cy="35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60"/>
              </a:lnSpc>
              <a:buClr>
                <a:srgbClr val="F3903C"/>
              </a:buClr>
            </a:pPr>
            <a:r>
              <a:rPr lang="en-US" sz="1600" dirty="0">
                <a:solidFill>
                  <a:srgbClr val="0C0A56"/>
                </a:solidFill>
                <a:latin typeface="+mj-lt"/>
              </a:rPr>
              <a:t>LMS </a:t>
            </a:r>
            <a:r>
              <a:rPr lang="en-US" sz="1600" dirty="0" err="1">
                <a:solidFill>
                  <a:srgbClr val="0C0A56"/>
                </a:solidFill>
                <a:latin typeface="+mj-lt"/>
              </a:rPr>
              <a:t>Amesim</a:t>
            </a:r>
            <a:r>
              <a:rPr lang="en-US" sz="1600" dirty="0">
                <a:solidFill>
                  <a:srgbClr val="0C0A56"/>
                </a:solidFill>
                <a:latin typeface="+mj-lt"/>
              </a:rPr>
              <a:t> model</a:t>
            </a:r>
            <a:endParaRPr lang="ru-RU" sz="1600" dirty="0">
              <a:solidFill>
                <a:srgbClr val="0C0A56"/>
              </a:solidFill>
              <a:latin typeface="+mj-l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900072" y="4447329"/>
            <a:ext cx="0" cy="15548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3900072" y="4566975"/>
            <a:ext cx="0" cy="356779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900072" y="4923754"/>
            <a:ext cx="0" cy="32725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6678865" y="4566975"/>
            <a:ext cx="0" cy="21437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678865" y="4781347"/>
            <a:ext cx="0" cy="214493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678865" y="4995840"/>
            <a:ext cx="0" cy="25516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860896" y="3731140"/>
            <a:ext cx="3635938" cy="35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60"/>
              </a:lnSpc>
              <a:buClr>
                <a:srgbClr val="F3903C"/>
              </a:buClr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Calculation error of</a:t>
            </a:r>
            <a:r>
              <a:rPr lang="ru-RU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Siemens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Amesim</a:t>
            </a:r>
            <a:endParaRPr lang="ru-RU" sz="16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3900072" y="4141849"/>
            <a:ext cx="2119728" cy="63949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 flipV="1">
            <a:off x="6019800" y="4133245"/>
            <a:ext cx="659065" cy="790509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655818" y="5240932"/>
            <a:ext cx="775773" cy="35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60"/>
              </a:lnSpc>
              <a:buClr>
                <a:srgbClr val="F3903C"/>
              </a:buClr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20°C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080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0763" cy="533400"/>
          </a:xfrm>
        </p:spPr>
        <p:txBody>
          <a:bodyPr anchor="b">
            <a:normAutofit/>
          </a:bodyPr>
          <a:lstStyle/>
          <a:p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quicker than</a:t>
            </a:r>
            <a:r>
              <a:rPr lang="ru-RU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Siemens </a:t>
            </a:r>
            <a:r>
              <a:rPr lang="en-US" sz="2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endParaRPr lang="ru-RU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pilot project shows clearly a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benifit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SimInTech over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Siemens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Amesim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the same simulation setting 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tolerance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step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integration method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solidFill>
                <a:srgbClr val="FFC000"/>
              </a:solidFill>
              <a:latin typeface="BankGothicLightC"/>
            </a:endParaRPr>
          </a:p>
        </p:txBody>
      </p:sp>
      <p:sp>
        <p:nvSpPr>
          <p:cNvPr id="4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3406" y="6233659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8A052A-78D1-1389-6EE3-B9A6AB37A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15"/>
          <a:stretch/>
        </p:blipFill>
        <p:spPr>
          <a:xfrm>
            <a:off x="3947526" y="3695468"/>
            <a:ext cx="4851551" cy="1119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10C46CD-CD92-26D7-B6F7-C53201E01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676801"/>
              </p:ext>
            </p:extLst>
          </p:nvPr>
        </p:nvGraphicFramePr>
        <p:xfrm>
          <a:off x="320578" y="5205380"/>
          <a:ext cx="8478499" cy="914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36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4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9162">
                  <a:extLst>
                    <a:ext uri="{9D8B030D-6E8A-4147-A177-3AD203B41FA5}">
                      <a16:colId xmlns:a16="http://schemas.microsoft.com/office/drawing/2014/main" val="37036340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Effectiveness data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Siemens </a:t>
                      </a:r>
                      <a:r>
                        <a:rPr lang="en-US" sz="1400" dirty="0" err="1"/>
                        <a:t>Amesim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SimInTech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imprivement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7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ROM consumption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318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,9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Mb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195,7 Mb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в </a:t>
                      </a:r>
                      <a:r>
                        <a:rPr lang="ru-RU" sz="1400" b="1" dirty="0">
                          <a:solidFill>
                            <a:srgbClr val="0C0A56"/>
                          </a:solidFill>
                        </a:rPr>
                        <a:t>1</a:t>
                      </a:r>
                      <a:r>
                        <a:rPr lang="en-US" sz="1400" b="1" dirty="0">
                          <a:solidFill>
                            <a:srgbClr val="0C0A56"/>
                          </a:solidFill>
                        </a:rPr>
                        <a:t>.6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times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7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Time of simulation process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815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 s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148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.26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s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в </a:t>
                      </a:r>
                      <a:r>
                        <a:rPr lang="ru-RU" sz="1400" b="1" dirty="0">
                          <a:solidFill>
                            <a:srgbClr val="0C0A56"/>
                          </a:solidFill>
                        </a:rPr>
                        <a:t>5</a:t>
                      </a:r>
                      <a:r>
                        <a:rPr lang="en-US" sz="1400" b="1" dirty="0">
                          <a:solidFill>
                            <a:srgbClr val="0C0A56"/>
                          </a:solidFill>
                        </a:rPr>
                        <a:t>.7</a:t>
                      </a:r>
                      <a:r>
                        <a:rPr lang="ru-RU" sz="1400" dirty="0">
                          <a:solidFill>
                            <a:srgbClr val="0C0A56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rgbClr val="0C0A56"/>
                          </a:solidFill>
                        </a:rPr>
                        <a:t>times</a:t>
                      </a:r>
                      <a:endParaRPr lang="ru-RU" sz="1400" dirty="0">
                        <a:solidFill>
                          <a:srgbClr val="0C0A5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E21B9B-D6A4-B63B-B547-D163A301A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2" t="25325" r="1046" b="46534"/>
          <a:stretch/>
        </p:blipFill>
        <p:spPr>
          <a:xfrm>
            <a:off x="250825" y="1700583"/>
            <a:ext cx="5035193" cy="134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C8B0CD-219F-48CD-AA47-E302B1405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623" y="3382974"/>
            <a:ext cx="5437965" cy="159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47CE07-7C2E-C26A-8850-5196DAE1B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517" y="1521042"/>
            <a:ext cx="2780071" cy="1681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79B9E4-7545-DBA8-49B4-415EE8F85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825" y="3397757"/>
            <a:ext cx="2237945" cy="156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3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ru-RU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thermo-hydraulic</a:t>
            </a:r>
            <a:r>
              <a:rPr lang="ru-RU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FE066A8-5AD0-4166-B985-FDDBEB2E1DB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763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 1D thermo-hydraulic model for a high accuracy simulation of  real aviation air conditioner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systemes</a:t>
            </a:r>
            <a:endParaRPr lang="ru-RU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49" y="1541453"/>
            <a:ext cx="8410904" cy="225205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572" y="4054264"/>
            <a:ext cx="2751161" cy="130563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cxnSp>
        <p:nvCxnSpPr>
          <p:cNvPr id="20" name="Прямая со стрелкой 19"/>
          <p:cNvCxnSpPr/>
          <p:nvPr/>
        </p:nvCxnSpPr>
        <p:spPr>
          <a:xfrm>
            <a:off x="5278117" y="2455025"/>
            <a:ext cx="1738714" cy="178458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47474" y="5620654"/>
            <a:ext cx="2851265" cy="632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60"/>
              </a:lnSpc>
              <a:buClr>
                <a:srgbClr val="F3903C"/>
              </a:buClr>
            </a:pP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inner structure of heat exchange</a:t>
            </a:r>
            <a:endParaRPr lang="ru-RU" sz="16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1DB0EB-E116-F9ED-77A6-3E8C1A225FB2}"/>
              </a:ext>
            </a:extLst>
          </p:cNvPr>
          <p:cNvSpPr txBox="1"/>
          <p:nvPr/>
        </p:nvSpPr>
        <p:spPr>
          <a:xfrm>
            <a:off x="366449" y="4054264"/>
            <a:ext cx="565335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Equations of flow of a compressible medium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necessary base blocks for mass and heat transfer in the circuits (fuel systems, air conditioner). </a:t>
            </a:r>
          </a:p>
          <a:p>
            <a:pPr marL="285750" indent="-285750">
              <a:spcBef>
                <a:spcPts val="600"/>
              </a:spcBef>
              <a:buClr>
                <a:srgbClr val="825134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component model created by using a real data from experiments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7243723"/>
      </p:ext>
    </p:extLst>
  </p:cSld>
  <p:clrMapOvr>
    <a:masterClrMapping/>
  </p:clrMapOvr>
</p:sld>
</file>

<file path=ppt/theme/theme1.xml><?xml version="1.0" encoding="utf-8"?>
<a:theme xmlns:a="http://schemas.openxmlformats.org/drawingml/2006/main" name="SimInTech - для ВПК v2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imInTech - сквозное проектирование алгоритмов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 компании для СМ v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ОА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SimInTech - для ВПК v2</Template>
  <TotalTime>128451</TotalTime>
  <Words>2459</Words>
  <Application>Microsoft Macintosh PowerPoint</Application>
  <PresentationFormat>Экран (4:3)</PresentationFormat>
  <Paragraphs>420</Paragraphs>
  <Slides>33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Arial</vt:lpstr>
      <vt:lpstr>BankGothicLightC</vt:lpstr>
      <vt:lpstr>BankGothicMediumC</vt:lpstr>
      <vt:lpstr>Calibri</vt:lpstr>
      <vt:lpstr>Wingdings</vt:lpstr>
      <vt:lpstr>SimInTech - для ВПК v2</vt:lpstr>
      <vt:lpstr>SimInTech - сквозное проектирование алгоритмов</vt:lpstr>
      <vt:lpstr>O компании для СМ v2</vt:lpstr>
      <vt:lpstr>ОАК</vt:lpstr>
      <vt:lpstr>Презентация PowerPoint</vt:lpstr>
      <vt:lpstr>SimInTech everything is possible</vt:lpstr>
      <vt:lpstr>SimInTech vs Siemens Amesim </vt:lpstr>
      <vt:lpstr> Amesim library blocks in SimInTech</vt:lpstr>
      <vt:lpstr>Example of recreating Amesim block in SimInTech</vt:lpstr>
      <vt:lpstr>The myths busters</vt:lpstr>
      <vt:lpstr>SimInTech is more accuracy then Amesim</vt:lpstr>
      <vt:lpstr> SimInTech is quicker than Siemens Amesim</vt:lpstr>
      <vt:lpstr>1D thermo-hydraulic simulation</vt:lpstr>
      <vt:lpstr>Increase an accuracy by an experimental data</vt:lpstr>
      <vt:lpstr>Multiphysics aircraft simulation</vt:lpstr>
      <vt:lpstr>SimInTech is answer to a sanction</vt:lpstr>
      <vt:lpstr>SimulationX Subsea Hydraulics Library</vt:lpstr>
      <vt:lpstr>Cross verification with SimulationX</vt:lpstr>
      <vt:lpstr>Using a help systems of SimulationX</vt:lpstr>
      <vt:lpstr>Open block library of SimInTech</vt:lpstr>
      <vt:lpstr>SimInTech block verification</vt:lpstr>
      <vt:lpstr>Subsea hydraulic systems in SimInTech</vt:lpstr>
      <vt:lpstr>MATLAB Simulink vs SimInTech</vt:lpstr>
      <vt:lpstr>Source model of missile in MATLAB Simulink</vt:lpstr>
      <vt:lpstr>Missile model in SimInTech</vt:lpstr>
      <vt:lpstr>Problems of direct сomnipresent with Simulink </vt:lpstr>
      <vt:lpstr>Myths about Aerospace Simulink ToolBox</vt:lpstr>
      <vt:lpstr>Recreation «nonstandard» model in SimInTech</vt:lpstr>
      <vt:lpstr>How can you read m-file in SimInTech?</vt:lpstr>
      <vt:lpstr>Easy recreate = easy testing!</vt:lpstr>
      <vt:lpstr>There is no difference in simulation result</vt:lpstr>
      <vt:lpstr> SimInTech – citius, altius, forties. </vt:lpstr>
      <vt:lpstr>SimInTech for control software</vt:lpstr>
      <vt:lpstr>Example of optimization </vt:lpstr>
      <vt:lpstr>SimInTech сcomplex simulation</vt:lpstr>
      <vt:lpstr>Conclusion</vt:lpstr>
      <vt:lpstr>Презентация PowerPoint</vt:lpstr>
    </vt:vector>
  </TitlesOfParts>
  <Company>privat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технологии</dc:title>
  <dc:creator>Yury Demikhovskiy</dc:creator>
  <cp:lastModifiedBy>Вячеслав Петухов</cp:lastModifiedBy>
  <cp:revision>3143</cp:revision>
  <cp:lastPrinted>2015-11-09T12:26:28Z</cp:lastPrinted>
  <dcterms:created xsi:type="dcterms:W3CDTF">2013-03-13T15:31:44Z</dcterms:created>
  <dcterms:modified xsi:type="dcterms:W3CDTF">2024-06-20T19:32:04Z</dcterms:modified>
</cp:coreProperties>
</file>