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62" r:id="rId2"/>
    <p:sldId id="331" r:id="rId3"/>
    <p:sldId id="265" r:id="rId4"/>
    <p:sldId id="308" r:id="rId5"/>
    <p:sldId id="309" r:id="rId6"/>
    <p:sldId id="273" r:id="rId7"/>
    <p:sldId id="274" r:id="rId8"/>
    <p:sldId id="332" r:id="rId9"/>
    <p:sldId id="276" r:id="rId10"/>
    <p:sldId id="278" r:id="rId11"/>
    <p:sldId id="284" r:id="rId12"/>
    <p:sldId id="281" r:id="rId13"/>
    <p:sldId id="282" r:id="rId14"/>
    <p:sldId id="283" r:id="rId15"/>
    <p:sldId id="280" r:id="rId16"/>
    <p:sldId id="285" r:id="rId17"/>
    <p:sldId id="286" r:id="rId18"/>
    <p:sldId id="333" r:id="rId19"/>
    <p:sldId id="316" r:id="rId20"/>
    <p:sldId id="317" r:id="rId21"/>
    <p:sldId id="318" r:id="rId22"/>
    <p:sldId id="319" r:id="rId23"/>
    <p:sldId id="334" r:id="rId24"/>
    <p:sldId id="287" r:id="rId25"/>
    <p:sldId id="290" r:id="rId26"/>
    <p:sldId id="289" r:id="rId27"/>
    <p:sldId id="292" r:id="rId28"/>
    <p:sldId id="291" r:id="rId29"/>
    <p:sldId id="335" r:id="rId30"/>
    <p:sldId id="323" r:id="rId31"/>
    <p:sldId id="328" r:id="rId32"/>
    <p:sldId id="324" r:id="rId33"/>
    <p:sldId id="327" r:id="rId34"/>
    <p:sldId id="326" r:id="rId35"/>
    <p:sldId id="325" r:id="rId36"/>
    <p:sldId id="336" r:id="rId37"/>
    <p:sldId id="295" r:id="rId38"/>
    <p:sldId id="301" r:id="rId39"/>
    <p:sldId id="296" r:id="rId40"/>
    <p:sldId id="293" r:id="rId41"/>
    <p:sldId id="297" r:id="rId42"/>
    <p:sldId id="300" r:id="rId43"/>
    <p:sldId id="298" r:id="rId44"/>
    <p:sldId id="320" r:id="rId45"/>
    <p:sldId id="337" r:id="rId46"/>
    <p:sldId id="314" r:id="rId47"/>
    <p:sldId id="329" r:id="rId48"/>
    <p:sldId id="330" r:id="rId49"/>
    <p:sldId id="315" r:id="rId50"/>
    <p:sldId id="339" r:id="rId51"/>
    <p:sldId id="338" r:id="rId52"/>
    <p:sldId id="303" r:id="rId53"/>
    <p:sldId id="271" r:id="rId54"/>
  </p:sldIdLst>
  <p:sldSz cx="9144000" cy="6858000" type="screen4x3"/>
  <p:notesSz cx="7102475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C7D"/>
    <a:srgbClr val="C06818"/>
    <a:srgbClr val="0C0A56"/>
    <a:srgbClr val="F3903C"/>
    <a:srgbClr val="825134"/>
    <a:srgbClr val="485AFF"/>
    <a:srgbClr val="2AAB55"/>
    <a:srgbClr val="E0DDDD"/>
    <a:srgbClr val="2B137D"/>
    <a:srgbClr val="4C8D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39" autoAdjust="0"/>
    <p:restoredTop sz="60680" autoAdjust="0"/>
  </p:normalViewPr>
  <p:slideViewPr>
    <p:cSldViewPr snapToGrid="0" snapToObjects="1">
      <p:cViewPr varScale="1">
        <p:scale>
          <a:sx n="75" d="100"/>
          <a:sy n="75" d="100"/>
        </p:scale>
        <p:origin x="308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960" y="-112"/>
      </p:cViewPr>
      <p:guideLst>
        <p:guide orient="horz" pos="3224"/>
        <p:guide pos="2237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BBED72-2088-4C6B-AC0A-85A8A02D1547}" type="doc">
      <dgm:prSet loTypeId="urn:microsoft.com/office/officeart/2005/8/layout/hierarchy3" loCatId="hierarchy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782B499D-52C2-4EF8-93FC-9C63371518F9}">
      <dgm:prSet phldrT="[Текст]"/>
      <dgm:spPr>
        <a:solidFill>
          <a:srgbClr val="2C3C7D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Design of algorithm diagram and local modeling</a:t>
          </a:r>
          <a:endParaRPr lang="ru-RU" b="1" dirty="0">
            <a:solidFill>
              <a:schemeClr val="bg1"/>
            </a:solidFill>
          </a:endParaRPr>
        </a:p>
      </dgm:t>
    </dgm:pt>
    <dgm:pt modelId="{CF150119-6D09-4890-A426-BEBF421ADA30}" type="parTrans" cxnId="{C2946BFC-22E5-4154-8697-180CB5E7C881}">
      <dgm:prSet/>
      <dgm:spPr/>
      <dgm:t>
        <a:bodyPr/>
        <a:lstStyle/>
        <a:p>
          <a:endParaRPr lang="ru-RU"/>
        </a:p>
      </dgm:t>
    </dgm:pt>
    <dgm:pt modelId="{4E0A478E-56B1-4061-A6FE-E399DA60FD3A}" type="sibTrans" cxnId="{C2946BFC-22E5-4154-8697-180CB5E7C881}">
      <dgm:prSet/>
      <dgm:spPr>
        <a:solidFill>
          <a:srgbClr val="2C3C7D"/>
        </a:solidFill>
      </dgm:spPr>
      <dgm:t>
        <a:bodyPr/>
        <a:lstStyle/>
        <a:p>
          <a:endParaRPr lang="ru-RU"/>
        </a:p>
      </dgm:t>
    </dgm:pt>
    <dgm:pt modelId="{89A52809-8F11-42CC-8633-99D59EC77472}">
      <dgm:prSet phldrT="[Текст]" custT="1"/>
      <dgm:spPr>
        <a:solidFill>
          <a:srgbClr val="C06818">
            <a:alpha val="90000"/>
          </a:srgbClr>
        </a:solidFill>
      </dgm:spPr>
      <dgm:t>
        <a:bodyPr/>
        <a:lstStyle/>
        <a:p>
          <a:r>
            <a:rPr lang="en-US" sz="1400" dirty="0">
              <a:solidFill>
                <a:schemeClr val="bg1"/>
              </a:solidFill>
            </a:rPr>
            <a:t>Design of diagram in diagram graphics editor</a:t>
          </a:r>
          <a:endParaRPr lang="ru-RU" sz="1400" dirty="0">
            <a:solidFill>
              <a:schemeClr val="bg1"/>
            </a:solidFill>
          </a:endParaRPr>
        </a:p>
      </dgm:t>
    </dgm:pt>
    <dgm:pt modelId="{AAA6AAAC-6052-4D85-AA8D-9620E77923FF}" type="parTrans" cxnId="{22D0CA61-6780-411E-9D8B-F4ECB100D7D2}">
      <dgm:prSet/>
      <dgm:spPr/>
      <dgm:t>
        <a:bodyPr/>
        <a:lstStyle/>
        <a:p>
          <a:endParaRPr lang="ru-RU"/>
        </a:p>
      </dgm:t>
    </dgm:pt>
    <dgm:pt modelId="{D2609A09-1792-422A-ACAC-A03D3EB4E414}" type="sibTrans" cxnId="{22D0CA61-6780-411E-9D8B-F4ECB100D7D2}">
      <dgm:prSet/>
      <dgm:spPr/>
      <dgm:t>
        <a:bodyPr/>
        <a:lstStyle/>
        <a:p>
          <a:endParaRPr lang="ru-RU"/>
        </a:p>
      </dgm:t>
    </dgm:pt>
    <dgm:pt modelId="{429D3DCB-EF13-479F-A1DE-8B1A49AD4251}">
      <dgm:prSet phldrT="[Текст]"/>
      <dgm:spPr>
        <a:solidFill>
          <a:srgbClr val="2C3C7D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Development of program for controller using algorithm diagrams</a:t>
          </a:r>
          <a:endParaRPr lang="ru-RU" b="1" dirty="0">
            <a:solidFill>
              <a:schemeClr val="bg1"/>
            </a:solidFill>
          </a:endParaRPr>
        </a:p>
      </dgm:t>
    </dgm:pt>
    <dgm:pt modelId="{C035DDED-CED1-4B71-A7B3-A8E3718411A7}" type="parTrans" cxnId="{1C618475-DF78-42AB-8C15-3F701C6DDFCC}">
      <dgm:prSet/>
      <dgm:spPr/>
      <dgm:t>
        <a:bodyPr/>
        <a:lstStyle/>
        <a:p>
          <a:endParaRPr lang="ru-RU"/>
        </a:p>
      </dgm:t>
    </dgm:pt>
    <dgm:pt modelId="{1949D2CE-04B2-4905-A5D5-52E0FF52D1E3}" type="sibTrans" cxnId="{1C618475-DF78-42AB-8C15-3F701C6DDFCC}">
      <dgm:prSet/>
      <dgm:spPr>
        <a:solidFill>
          <a:srgbClr val="2C3C7D"/>
        </a:solidFill>
      </dgm:spPr>
      <dgm:t>
        <a:bodyPr/>
        <a:lstStyle/>
        <a:p>
          <a:endParaRPr lang="ru-RU"/>
        </a:p>
      </dgm:t>
    </dgm:pt>
    <dgm:pt modelId="{3CA36D45-1F11-4700-86F7-498A83B2C05A}">
      <dgm:prSet phldrT="[Текст]" custT="1"/>
      <dgm:spPr>
        <a:solidFill>
          <a:srgbClr val="C06818">
            <a:alpha val="90000"/>
          </a:srgbClr>
        </a:solidFill>
      </dgm:spPr>
      <dgm:t>
        <a:bodyPr/>
        <a:lstStyle/>
        <a:p>
          <a:r>
            <a:rPr lang="en-US" sz="1400" dirty="0">
              <a:solidFill>
                <a:schemeClr val="bg1"/>
              </a:solidFill>
            </a:rPr>
            <a:t>Analysis of topology by means of automatics local core</a:t>
          </a:r>
          <a:endParaRPr lang="ru-RU" sz="1400" dirty="0">
            <a:solidFill>
              <a:schemeClr val="bg1"/>
            </a:solidFill>
          </a:endParaRPr>
        </a:p>
      </dgm:t>
    </dgm:pt>
    <dgm:pt modelId="{FADF7B32-E248-494E-ACEE-F450E86F50ED}" type="parTrans" cxnId="{DED68DB6-C44A-412F-A94D-E9B56019A2B2}">
      <dgm:prSet/>
      <dgm:spPr/>
      <dgm:t>
        <a:bodyPr/>
        <a:lstStyle/>
        <a:p>
          <a:endParaRPr lang="ru-RU"/>
        </a:p>
      </dgm:t>
    </dgm:pt>
    <dgm:pt modelId="{91EB8744-8A88-4D0E-A257-556893814A42}" type="sibTrans" cxnId="{DED68DB6-C44A-412F-A94D-E9B56019A2B2}">
      <dgm:prSet/>
      <dgm:spPr/>
      <dgm:t>
        <a:bodyPr/>
        <a:lstStyle/>
        <a:p>
          <a:endParaRPr lang="ru-RU"/>
        </a:p>
      </dgm:t>
    </dgm:pt>
    <dgm:pt modelId="{A778B6E7-CF22-4460-8FC1-68F02A8E2DD2}">
      <dgm:prSet phldrT="[Текст]"/>
      <dgm:spPr>
        <a:solidFill>
          <a:srgbClr val="2C3C7D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Algorithm debugging in controller</a:t>
          </a:r>
          <a:endParaRPr lang="ru-RU" b="1" dirty="0">
            <a:solidFill>
              <a:schemeClr val="bg1"/>
            </a:solidFill>
          </a:endParaRPr>
        </a:p>
      </dgm:t>
    </dgm:pt>
    <dgm:pt modelId="{8021DD9A-B6E4-429F-A82F-8786E4FDE9FD}" type="parTrans" cxnId="{9E217EE6-B459-4563-BB98-675970EBBBE7}">
      <dgm:prSet/>
      <dgm:spPr/>
      <dgm:t>
        <a:bodyPr/>
        <a:lstStyle/>
        <a:p>
          <a:endParaRPr lang="ru-RU"/>
        </a:p>
      </dgm:t>
    </dgm:pt>
    <dgm:pt modelId="{478D1A9B-066A-440E-9706-1FDC66E1B1EB}" type="sibTrans" cxnId="{9E217EE6-B459-4563-BB98-675970EBBBE7}">
      <dgm:prSet/>
      <dgm:spPr/>
      <dgm:t>
        <a:bodyPr/>
        <a:lstStyle/>
        <a:p>
          <a:endParaRPr lang="ru-RU"/>
        </a:p>
      </dgm:t>
    </dgm:pt>
    <dgm:pt modelId="{0A218867-951E-40C5-BD10-83A7E8661F97}">
      <dgm:prSet phldrT="[Текст]" custT="1"/>
      <dgm:spPr>
        <a:solidFill>
          <a:srgbClr val="C06818">
            <a:alpha val="90000"/>
          </a:srgbClr>
        </a:solidFill>
      </dgm:spPr>
      <dgm:t>
        <a:bodyPr/>
        <a:lstStyle/>
        <a:p>
          <a:r>
            <a:rPr lang="en-US" sz="1400" dirty="0">
              <a:solidFill>
                <a:schemeClr val="bg1"/>
              </a:solidFill>
            </a:rPr>
            <a:t>Running of loaded programs for debugging via controller exchange server</a:t>
          </a:r>
          <a:endParaRPr lang="ru-RU" sz="1400" dirty="0">
            <a:solidFill>
              <a:schemeClr val="bg1"/>
            </a:solidFill>
          </a:endParaRPr>
        </a:p>
      </dgm:t>
    </dgm:pt>
    <dgm:pt modelId="{A9F922AB-516C-48A1-8C10-F973D532909D}" type="parTrans" cxnId="{C6171F54-BB7C-4A94-9DCF-9F30D8FC6AED}">
      <dgm:prSet/>
      <dgm:spPr/>
      <dgm:t>
        <a:bodyPr/>
        <a:lstStyle/>
        <a:p>
          <a:endParaRPr lang="ru-RU"/>
        </a:p>
      </dgm:t>
    </dgm:pt>
    <dgm:pt modelId="{8DD2C32C-7F44-472A-A91E-3BE5CE555AF0}" type="sibTrans" cxnId="{C6171F54-BB7C-4A94-9DCF-9F30D8FC6AED}">
      <dgm:prSet/>
      <dgm:spPr/>
      <dgm:t>
        <a:bodyPr/>
        <a:lstStyle/>
        <a:p>
          <a:endParaRPr lang="ru-RU"/>
        </a:p>
      </dgm:t>
    </dgm:pt>
    <dgm:pt modelId="{F9635171-4E6C-4766-80C2-F69F331424BB}">
      <dgm:prSet phldrT="[Текст]" custT="1"/>
      <dgm:spPr>
        <a:solidFill>
          <a:srgbClr val="C06818">
            <a:alpha val="90000"/>
          </a:srgbClr>
        </a:solidFill>
      </dgm:spPr>
      <dgm:t>
        <a:bodyPr/>
        <a:lstStyle/>
        <a:p>
          <a:r>
            <a:rPr lang="en-US" sz="1400" dirty="0">
              <a:solidFill>
                <a:schemeClr val="bg1"/>
              </a:solidFill>
            </a:rPr>
            <a:t>Local modeling by means of automatics modeling core</a:t>
          </a:r>
          <a:endParaRPr lang="ru-RU" sz="1400" dirty="0">
            <a:solidFill>
              <a:schemeClr val="bg1"/>
            </a:solidFill>
          </a:endParaRPr>
        </a:p>
      </dgm:t>
    </dgm:pt>
    <dgm:pt modelId="{151A46E8-CC70-4DCE-B314-5B8AC3669E86}" type="parTrans" cxnId="{01966FDA-675F-4D23-90ED-5ADCE9C30C70}">
      <dgm:prSet/>
      <dgm:spPr/>
      <dgm:t>
        <a:bodyPr/>
        <a:lstStyle/>
        <a:p>
          <a:endParaRPr lang="ru-RU"/>
        </a:p>
      </dgm:t>
    </dgm:pt>
    <dgm:pt modelId="{761FB5EF-2DC6-425C-8CBB-A3D6431A6FF8}" type="sibTrans" cxnId="{01966FDA-675F-4D23-90ED-5ADCE9C30C70}">
      <dgm:prSet/>
      <dgm:spPr/>
      <dgm:t>
        <a:bodyPr/>
        <a:lstStyle/>
        <a:p>
          <a:endParaRPr lang="ru-RU"/>
        </a:p>
      </dgm:t>
    </dgm:pt>
    <dgm:pt modelId="{0C8E76FF-1B7A-4CE3-86AE-60765C676079}">
      <dgm:prSet phldrT="[Текст]" custT="1"/>
      <dgm:spPr>
        <a:solidFill>
          <a:srgbClr val="C06818">
            <a:alpha val="90000"/>
          </a:srgbClr>
        </a:solidFill>
      </dgm:spPr>
      <dgm:t>
        <a:bodyPr/>
        <a:lstStyle/>
        <a:p>
          <a:r>
            <a:rPr lang="en-US" sz="1400" dirty="0">
              <a:solidFill>
                <a:schemeClr val="bg1"/>
              </a:solidFill>
            </a:rPr>
            <a:t>Loading of generating module and generation of algorithm C-code for external executive system</a:t>
          </a:r>
          <a:endParaRPr lang="ru-RU" sz="1400" dirty="0">
            <a:solidFill>
              <a:schemeClr val="bg1"/>
            </a:solidFill>
          </a:endParaRPr>
        </a:p>
      </dgm:t>
    </dgm:pt>
    <dgm:pt modelId="{D5C4FE36-6931-4D73-AF64-DE0E2AFFA91E}" type="parTrans" cxnId="{1B4F38A5-74FD-41A0-8364-92EBA2378881}">
      <dgm:prSet/>
      <dgm:spPr/>
      <dgm:t>
        <a:bodyPr/>
        <a:lstStyle/>
        <a:p>
          <a:endParaRPr lang="ru-RU"/>
        </a:p>
      </dgm:t>
    </dgm:pt>
    <dgm:pt modelId="{7CDE386C-26A5-4F3B-860F-0CD4F9691A22}" type="sibTrans" cxnId="{1B4F38A5-74FD-41A0-8364-92EBA2378881}">
      <dgm:prSet/>
      <dgm:spPr/>
      <dgm:t>
        <a:bodyPr/>
        <a:lstStyle/>
        <a:p>
          <a:endParaRPr lang="ru-RU"/>
        </a:p>
      </dgm:t>
    </dgm:pt>
    <dgm:pt modelId="{867C0E90-7E30-4A0D-B8F9-D035671FE0DB}">
      <dgm:prSet phldrT="[Текст]" custT="1"/>
      <dgm:spPr>
        <a:solidFill>
          <a:srgbClr val="C06818">
            <a:alpha val="90000"/>
          </a:srgbClr>
        </a:solidFill>
      </dgm:spPr>
      <dgm:t>
        <a:bodyPr/>
        <a:lstStyle/>
        <a:p>
          <a:r>
            <a:rPr lang="en-US" sz="1400" dirty="0">
              <a:solidFill>
                <a:schemeClr val="bg1"/>
              </a:solidFill>
            </a:rPr>
            <a:t>Compilation of program code for controller using QNX pattern and cross-compiler</a:t>
          </a:r>
          <a:endParaRPr lang="ru-RU" sz="1400" dirty="0">
            <a:solidFill>
              <a:schemeClr val="bg1"/>
            </a:solidFill>
          </a:endParaRPr>
        </a:p>
      </dgm:t>
    </dgm:pt>
    <dgm:pt modelId="{C9EB243F-F3C0-43DB-936D-1D17E50A169B}" type="parTrans" cxnId="{22DC50B7-2ACD-44E7-8F12-1D64818E0ADC}">
      <dgm:prSet/>
      <dgm:spPr/>
      <dgm:t>
        <a:bodyPr/>
        <a:lstStyle/>
        <a:p>
          <a:endParaRPr lang="ru-RU"/>
        </a:p>
      </dgm:t>
    </dgm:pt>
    <dgm:pt modelId="{F37EE05E-B109-4F96-BC19-5ADCCEAD3D42}" type="sibTrans" cxnId="{22DC50B7-2ACD-44E7-8F12-1D64818E0ADC}">
      <dgm:prSet/>
      <dgm:spPr/>
      <dgm:t>
        <a:bodyPr/>
        <a:lstStyle/>
        <a:p>
          <a:endParaRPr lang="ru-RU"/>
        </a:p>
      </dgm:t>
    </dgm:pt>
    <dgm:pt modelId="{FF15706A-3E03-45E6-B616-25B1F2991A30}">
      <dgm:prSet phldrT="[Текст]" custT="1"/>
      <dgm:spPr>
        <a:solidFill>
          <a:srgbClr val="C06818">
            <a:alpha val="90000"/>
          </a:srgbClr>
        </a:solidFill>
      </dgm:spPr>
      <dgm:t>
        <a:bodyPr/>
        <a:lstStyle/>
        <a:p>
          <a:r>
            <a:rPr lang="en-US" sz="1400" dirty="0">
              <a:solidFill>
                <a:schemeClr val="bg1"/>
              </a:solidFill>
            </a:rPr>
            <a:t>Loading of compiled programs into controller via ftp</a:t>
          </a:r>
          <a:endParaRPr lang="ru-RU" sz="1400" dirty="0">
            <a:solidFill>
              <a:schemeClr val="bg1"/>
            </a:solidFill>
          </a:endParaRPr>
        </a:p>
      </dgm:t>
    </dgm:pt>
    <dgm:pt modelId="{8C1113B3-AD57-476E-BFB1-9F22543C6033}" type="parTrans" cxnId="{F19A7F12-4E35-4208-96F9-4E16EA976DEE}">
      <dgm:prSet/>
      <dgm:spPr/>
      <dgm:t>
        <a:bodyPr/>
        <a:lstStyle/>
        <a:p>
          <a:endParaRPr lang="ru-RU"/>
        </a:p>
      </dgm:t>
    </dgm:pt>
    <dgm:pt modelId="{B0BE541E-1E09-483F-8C82-63AC9051EF41}" type="sibTrans" cxnId="{F19A7F12-4E35-4208-96F9-4E16EA976DEE}">
      <dgm:prSet/>
      <dgm:spPr/>
      <dgm:t>
        <a:bodyPr/>
        <a:lstStyle/>
        <a:p>
          <a:endParaRPr lang="ru-RU"/>
        </a:p>
      </dgm:t>
    </dgm:pt>
    <dgm:pt modelId="{88BF4551-C4F1-44CF-8E33-16B1A95DB8A9}">
      <dgm:prSet phldrT="[Текст]" custT="1"/>
      <dgm:spPr>
        <a:solidFill>
          <a:srgbClr val="C06818">
            <a:alpha val="90000"/>
          </a:srgbClr>
        </a:solidFill>
      </dgm:spPr>
      <dgm:t>
        <a:bodyPr/>
        <a:lstStyle/>
        <a:p>
          <a:r>
            <a:rPr lang="en-US" sz="1400" dirty="0">
              <a:solidFill>
                <a:schemeClr val="bg1"/>
              </a:solidFill>
            </a:rPr>
            <a:t>Connection of the diagram via client’s debugging module and data exchange server</a:t>
          </a:r>
          <a:endParaRPr lang="ru-RU" sz="1400" dirty="0">
            <a:solidFill>
              <a:schemeClr val="bg1"/>
            </a:solidFill>
          </a:endParaRPr>
        </a:p>
      </dgm:t>
    </dgm:pt>
    <dgm:pt modelId="{E1250071-0298-4DF9-A11F-549F21C7C243}" type="parTrans" cxnId="{CB8EAF89-2DB4-49D2-A8E0-ECD9DF5BD8F9}">
      <dgm:prSet/>
      <dgm:spPr/>
      <dgm:t>
        <a:bodyPr/>
        <a:lstStyle/>
        <a:p>
          <a:endParaRPr lang="ru-RU"/>
        </a:p>
      </dgm:t>
    </dgm:pt>
    <dgm:pt modelId="{3FB83520-27E6-40CA-B118-B0C77F79CB52}" type="sibTrans" cxnId="{CB8EAF89-2DB4-49D2-A8E0-ECD9DF5BD8F9}">
      <dgm:prSet/>
      <dgm:spPr/>
      <dgm:t>
        <a:bodyPr/>
        <a:lstStyle/>
        <a:p>
          <a:endParaRPr lang="ru-RU"/>
        </a:p>
      </dgm:t>
    </dgm:pt>
    <dgm:pt modelId="{AD7D4E0B-B2D6-435D-85A8-87C83A738BCB}" type="pres">
      <dgm:prSet presAssocID="{21BBED72-2088-4C6B-AC0A-85A8A02D154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36A40C5-12AD-41AD-92FD-51B6B3D8C3E1}" type="pres">
      <dgm:prSet presAssocID="{782B499D-52C2-4EF8-93FC-9C63371518F9}" presName="root" presStyleCnt="0"/>
      <dgm:spPr/>
    </dgm:pt>
    <dgm:pt modelId="{5845EA7A-F6B8-4FA7-A6B5-388BE58BB218}" type="pres">
      <dgm:prSet presAssocID="{782B499D-52C2-4EF8-93FC-9C63371518F9}" presName="rootComposite" presStyleCnt="0"/>
      <dgm:spPr/>
    </dgm:pt>
    <dgm:pt modelId="{27B29927-E78C-40FD-B9B7-FD5908504862}" type="pres">
      <dgm:prSet presAssocID="{782B499D-52C2-4EF8-93FC-9C63371518F9}" presName="rootText" presStyleLbl="node1" presStyleIdx="0" presStyleCnt="3" custScaleX="203361" custLinFactNeighborX="-135" custLinFactNeighborY="-13407"/>
      <dgm:spPr/>
    </dgm:pt>
    <dgm:pt modelId="{6217A34F-F7A5-4A81-A0F6-A63D92164F28}" type="pres">
      <dgm:prSet presAssocID="{782B499D-52C2-4EF8-93FC-9C63371518F9}" presName="rootConnector" presStyleLbl="node1" presStyleIdx="0" presStyleCnt="3"/>
      <dgm:spPr/>
    </dgm:pt>
    <dgm:pt modelId="{2B92EF2A-F2F7-4368-9E06-318D84EB7094}" type="pres">
      <dgm:prSet presAssocID="{782B499D-52C2-4EF8-93FC-9C63371518F9}" presName="childShape" presStyleCnt="0"/>
      <dgm:spPr/>
    </dgm:pt>
    <dgm:pt modelId="{74FBD523-B9BA-41DB-955A-64AB0BF19D5F}" type="pres">
      <dgm:prSet presAssocID="{AAA6AAAC-6052-4D85-AA8D-9620E77923FF}" presName="Name13" presStyleLbl="parChTrans1D2" presStyleIdx="0" presStyleCnt="8"/>
      <dgm:spPr/>
    </dgm:pt>
    <dgm:pt modelId="{8DF32B1D-E85B-4E3E-B20B-DA14EEF6C154}" type="pres">
      <dgm:prSet presAssocID="{89A52809-8F11-42CC-8633-99D59EC77472}" presName="childText" presStyleLbl="bgAcc1" presStyleIdx="0" presStyleCnt="8" custScaleX="212689" custScaleY="112409" custLinFactNeighborX="-5131" custLinFactNeighborY="-2084">
        <dgm:presLayoutVars>
          <dgm:bulletEnabled val="1"/>
        </dgm:presLayoutVars>
      </dgm:prSet>
      <dgm:spPr/>
    </dgm:pt>
    <dgm:pt modelId="{6EBA14F9-9D17-4664-8084-E8848020E76F}" type="pres">
      <dgm:prSet presAssocID="{151A46E8-CC70-4DCE-B314-5B8AC3669E86}" presName="Name13" presStyleLbl="parChTrans1D2" presStyleIdx="1" presStyleCnt="8"/>
      <dgm:spPr/>
    </dgm:pt>
    <dgm:pt modelId="{FED43F26-23F6-453C-BCDC-E6EE718042B2}" type="pres">
      <dgm:prSet presAssocID="{F9635171-4E6C-4766-80C2-F69F331424BB}" presName="childText" presStyleLbl="bgAcc1" presStyleIdx="1" presStyleCnt="8" custScaleX="210507" custScaleY="126003" custLinFactNeighborX="-5131" custLinFactNeighborY="7317">
        <dgm:presLayoutVars>
          <dgm:bulletEnabled val="1"/>
        </dgm:presLayoutVars>
      </dgm:prSet>
      <dgm:spPr/>
    </dgm:pt>
    <dgm:pt modelId="{1E78CE88-B301-4792-9565-974232026042}" type="pres">
      <dgm:prSet presAssocID="{429D3DCB-EF13-479F-A1DE-8B1A49AD4251}" presName="root" presStyleCnt="0"/>
      <dgm:spPr/>
    </dgm:pt>
    <dgm:pt modelId="{BF7B0D68-C4C0-4E5D-8756-A3FD64DE7420}" type="pres">
      <dgm:prSet presAssocID="{429D3DCB-EF13-479F-A1DE-8B1A49AD4251}" presName="rootComposite" presStyleCnt="0"/>
      <dgm:spPr/>
    </dgm:pt>
    <dgm:pt modelId="{41941C35-3BAA-4322-97F0-C13F7713A9E0}" type="pres">
      <dgm:prSet presAssocID="{429D3DCB-EF13-479F-A1DE-8B1A49AD4251}" presName="rootText" presStyleLbl="node1" presStyleIdx="1" presStyleCnt="3" custScaleX="162932" custLinFactNeighborX="12692" custLinFactNeighborY="-13408"/>
      <dgm:spPr/>
    </dgm:pt>
    <dgm:pt modelId="{912FA5FF-F32E-452E-B889-E88B25534D44}" type="pres">
      <dgm:prSet presAssocID="{429D3DCB-EF13-479F-A1DE-8B1A49AD4251}" presName="rootConnector" presStyleLbl="node1" presStyleIdx="1" presStyleCnt="3"/>
      <dgm:spPr/>
    </dgm:pt>
    <dgm:pt modelId="{315B6A39-5C59-4E90-8E8E-2C75EDB9FA26}" type="pres">
      <dgm:prSet presAssocID="{429D3DCB-EF13-479F-A1DE-8B1A49AD4251}" presName="childShape" presStyleCnt="0"/>
      <dgm:spPr/>
    </dgm:pt>
    <dgm:pt modelId="{8E16D1DD-64B6-488C-B4E5-D675FF908158}" type="pres">
      <dgm:prSet presAssocID="{FADF7B32-E248-494E-ACEE-F450E86F50ED}" presName="Name13" presStyleLbl="parChTrans1D2" presStyleIdx="2" presStyleCnt="8"/>
      <dgm:spPr/>
    </dgm:pt>
    <dgm:pt modelId="{74FA86A5-0075-40A5-8943-CA12752284FA}" type="pres">
      <dgm:prSet presAssocID="{3CA36D45-1F11-4700-86F7-498A83B2C05A}" presName="childText" presStyleLbl="bgAcc1" presStyleIdx="2" presStyleCnt="8" custScaleX="224965" custLinFactNeighborX="8098" custLinFactNeighborY="8402">
        <dgm:presLayoutVars>
          <dgm:bulletEnabled val="1"/>
        </dgm:presLayoutVars>
      </dgm:prSet>
      <dgm:spPr/>
    </dgm:pt>
    <dgm:pt modelId="{861B955A-B933-4C24-9480-CDD87412664F}" type="pres">
      <dgm:prSet presAssocID="{D5C4FE36-6931-4D73-AF64-DE0E2AFFA91E}" presName="Name13" presStyleLbl="parChTrans1D2" presStyleIdx="3" presStyleCnt="8"/>
      <dgm:spPr/>
    </dgm:pt>
    <dgm:pt modelId="{9BF25158-497A-499E-91CF-D16131EFF0E1}" type="pres">
      <dgm:prSet presAssocID="{0C8E76FF-1B7A-4CE3-86AE-60765C676079}" presName="childText" presStyleLbl="bgAcc1" presStyleIdx="3" presStyleCnt="8" custScaleX="225844" custScaleY="155515" custLinFactNeighborX="8098" custLinFactNeighborY="7597">
        <dgm:presLayoutVars>
          <dgm:bulletEnabled val="1"/>
        </dgm:presLayoutVars>
      </dgm:prSet>
      <dgm:spPr/>
    </dgm:pt>
    <dgm:pt modelId="{6375882A-57F9-459D-9B6A-708A12C7FFC7}" type="pres">
      <dgm:prSet presAssocID="{C9EB243F-F3C0-43DB-936D-1D17E50A169B}" presName="Name13" presStyleLbl="parChTrans1D2" presStyleIdx="4" presStyleCnt="8"/>
      <dgm:spPr/>
    </dgm:pt>
    <dgm:pt modelId="{02F5A92F-861C-4CD8-BE25-5E92502C3CDA}" type="pres">
      <dgm:prSet presAssocID="{867C0E90-7E30-4A0D-B8F9-D035671FE0DB}" presName="childText" presStyleLbl="bgAcc1" presStyleIdx="4" presStyleCnt="8" custScaleX="227525" custScaleY="140236" custLinFactNeighborX="8098" custLinFactNeighborY="-206">
        <dgm:presLayoutVars>
          <dgm:bulletEnabled val="1"/>
        </dgm:presLayoutVars>
      </dgm:prSet>
      <dgm:spPr/>
    </dgm:pt>
    <dgm:pt modelId="{DC4BD778-172B-4C53-AECE-E4772251FE94}" type="pres">
      <dgm:prSet presAssocID="{8C1113B3-AD57-476E-BFB1-9F22543C6033}" presName="Name13" presStyleLbl="parChTrans1D2" presStyleIdx="5" presStyleCnt="8"/>
      <dgm:spPr/>
    </dgm:pt>
    <dgm:pt modelId="{4D29C6EF-076C-4D51-9206-8BEDA1233357}" type="pres">
      <dgm:prSet presAssocID="{FF15706A-3E03-45E6-B616-25B1F2991A30}" presName="childText" presStyleLbl="bgAcc1" presStyleIdx="5" presStyleCnt="8" custScaleX="235211" custScaleY="90511" custLinFactNeighborX="8883" custLinFactNeighborY="-5128">
        <dgm:presLayoutVars>
          <dgm:bulletEnabled val="1"/>
        </dgm:presLayoutVars>
      </dgm:prSet>
      <dgm:spPr/>
    </dgm:pt>
    <dgm:pt modelId="{6D4C3B50-4164-4218-BF59-CD7BBB8ADD65}" type="pres">
      <dgm:prSet presAssocID="{A778B6E7-CF22-4460-8FC1-68F02A8E2DD2}" presName="root" presStyleCnt="0"/>
      <dgm:spPr/>
    </dgm:pt>
    <dgm:pt modelId="{B8661C7F-66E1-41EB-8F57-029DFACC1C8C}" type="pres">
      <dgm:prSet presAssocID="{A778B6E7-CF22-4460-8FC1-68F02A8E2DD2}" presName="rootComposite" presStyleCnt="0"/>
      <dgm:spPr/>
    </dgm:pt>
    <dgm:pt modelId="{07E6CC31-0FDC-4FB4-8078-34E76534C7D2}" type="pres">
      <dgm:prSet presAssocID="{A778B6E7-CF22-4460-8FC1-68F02A8E2DD2}" presName="rootText" presStyleLbl="node1" presStyleIdx="2" presStyleCnt="3" custScaleX="152065" custLinFactNeighborX="8918" custLinFactNeighborY="-13408"/>
      <dgm:spPr/>
    </dgm:pt>
    <dgm:pt modelId="{6CB36B01-991E-4B9F-B94A-B05A3247E3EE}" type="pres">
      <dgm:prSet presAssocID="{A778B6E7-CF22-4460-8FC1-68F02A8E2DD2}" presName="rootConnector" presStyleLbl="node1" presStyleIdx="2" presStyleCnt="3"/>
      <dgm:spPr/>
    </dgm:pt>
    <dgm:pt modelId="{4601C9A0-A5D0-4383-94BD-3BBF8362991E}" type="pres">
      <dgm:prSet presAssocID="{A778B6E7-CF22-4460-8FC1-68F02A8E2DD2}" presName="childShape" presStyleCnt="0"/>
      <dgm:spPr/>
    </dgm:pt>
    <dgm:pt modelId="{4C08160C-3CF1-491F-BFE5-6E59BABC398E}" type="pres">
      <dgm:prSet presAssocID="{A9F922AB-516C-48A1-8C10-F973D532909D}" presName="Name13" presStyleLbl="parChTrans1D2" presStyleIdx="6" presStyleCnt="8"/>
      <dgm:spPr/>
    </dgm:pt>
    <dgm:pt modelId="{321EEE01-6147-4F6D-A803-BC8E1FD40A07}" type="pres">
      <dgm:prSet presAssocID="{0A218867-951E-40C5-BD10-83A7E8661F97}" presName="childText" presStyleLbl="bgAcc1" presStyleIdx="6" presStyleCnt="8" custScaleX="203063" custScaleY="132847" custLinFactNeighborX="327" custLinFactNeighborY="5332">
        <dgm:presLayoutVars>
          <dgm:bulletEnabled val="1"/>
        </dgm:presLayoutVars>
      </dgm:prSet>
      <dgm:spPr/>
    </dgm:pt>
    <dgm:pt modelId="{873CFF9F-71D8-45BC-BF42-8D7209B97BA5}" type="pres">
      <dgm:prSet presAssocID="{E1250071-0298-4DF9-A11F-549F21C7C243}" presName="Name13" presStyleLbl="parChTrans1D2" presStyleIdx="7" presStyleCnt="8"/>
      <dgm:spPr/>
    </dgm:pt>
    <dgm:pt modelId="{D427B737-579F-45EF-BB22-E5274291B8FB}" type="pres">
      <dgm:prSet presAssocID="{88BF4551-C4F1-44CF-8E33-16B1A95DB8A9}" presName="childText" presStyleLbl="bgAcc1" presStyleIdx="7" presStyleCnt="8" custScaleX="197937" custScaleY="143161" custLinFactNeighborX="69" custLinFactNeighborY="7339">
        <dgm:presLayoutVars>
          <dgm:bulletEnabled val="1"/>
        </dgm:presLayoutVars>
      </dgm:prSet>
      <dgm:spPr/>
    </dgm:pt>
  </dgm:ptLst>
  <dgm:cxnLst>
    <dgm:cxn modelId="{4622AD09-F6A4-4763-A749-4F60BD0DEA6E}" type="presOf" srcId="{88BF4551-C4F1-44CF-8E33-16B1A95DB8A9}" destId="{D427B737-579F-45EF-BB22-E5274291B8FB}" srcOrd="0" destOrd="0" presId="urn:microsoft.com/office/officeart/2005/8/layout/hierarchy3"/>
    <dgm:cxn modelId="{F19A7F12-4E35-4208-96F9-4E16EA976DEE}" srcId="{429D3DCB-EF13-479F-A1DE-8B1A49AD4251}" destId="{FF15706A-3E03-45E6-B616-25B1F2991A30}" srcOrd="3" destOrd="0" parTransId="{8C1113B3-AD57-476E-BFB1-9F22543C6033}" sibTransId="{B0BE541E-1E09-483F-8C82-63AC9051EF41}"/>
    <dgm:cxn modelId="{7A986A20-8152-4F67-A483-517CDC36E0E2}" type="presOf" srcId="{21BBED72-2088-4C6B-AC0A-85A8A02D1547}" destId="{AD7D4E0B-B2D6-435D-85A8-87C83A738BCB}" srcOrd="0" destOrd="0" presId="urn:microsoft.com/office/officeart/2005/8/layout/hierarchy3"/>
    <dgm:cxn modelId="{B9EF5A43-BC8A-4C97-B40F-FD5FBEDDF99D}" type="presOf" srcId="{E1250071-0298-4DF9-A11F-549F21C7C243}" destId="{873CFF9F-71D8-45BC-BF42-8D7209B97BA5}" srcOrd="0" destOrd="0" presId="urn:microsoft.com/office/officeart/2005/8/layout/hierarchy3"/>
    <dgm:cxn modelId="{872DB547-2B50-42A5-997B-081451F638D3}" type="presOf" srcId="{A778B6E7-CF22-4460-8FC1-68F02A8E2DD2}" destId="{6CB36B01-991E-4B9F-B94A-B05A3247E3EE}" srcOrd="1" destOrd="0" presId="urn:microsoft.com/office/officeart/2005/8/layout/hierarchy3"/>
    <dgm:cxn modelId="{C6171F54-BB7C-4A94-9DCF-9F30D8FC6AED}" srcId="{A778B6E7-CF22-4460-8FC1-68F02A8E2DD2}" destId="{0A218867-951E-40C5-BD10-83A7E8661F97}" srcOrd="0" destOrd="0" parTransId="{A9F922AB-516C-48A1-8C10-F973D532909D}" sibTransId="{8DD2C32C-7F44-472A-A91E-3BE5CE555AF0}"/>
    <dgm:cxn modelId="{22D0CA61-6780-411E-9D8B-F4ECB100D7D2}" srcId="{782B499D-52C2-4EF8-93FC-9C63371518F9}" destId="{89A52809-8F11-42CC-8633-99D59EC77472}" srcOrd="0" destOrd="0" parTransId="{AAA6AAAC-6052-4D85-AA8D-9620E77923FF}" sibTransId="{D2609A09-1792-422A-ACAC-A03D3EB4E414}"/>
    <dgm:cxn modelId="{5EAFD86D-2D43-4F8E-908A-0E0ECD770AD8}" type="presOf" srcId="{8C1113B3-AD57-476E-BFB1-9F22543C6033}" destId="{DC4BD778-172B-4C53-AECE-E4772251FE94}" srcOrd="0" destOrd="0" presId="urn:microsoft.com/office/officeart/2005/8/layout/hierarchy3"/>
    <dgm:cxn modelId="{1C618475-DF78-42AB-8C15-3F701C6DDFCC}" srcId="{21BBED72-2088-4C6B-AC0A-85A8A02D1547}" destId="{429D3DCB-EF13-479F-A1DE-8B1A49AD4251}" srcOrd="1" destOrd="0" parTransId="{C035DDED-CED1-4B71-A7B3-A8E3718411A7}" sibTransId="{1949D2CE-04B2-4905-A5D5-52E0FF52D1E3}"/>
    <dgm:cxn modelId="{AF0D9976-0D74-4F4A-9619-C6B661ECB0FA}" type="presOf" srcId="{151A46E8-CC70-4DCE-B314-5B8AC3669E86}" destId="{6EBA14F9-9D17-4664-8084-E8848020E76F}" srcOrd="0" destOrd="0" presId="urn:microsoft.com/office/officeart/2005/8/layout/hierarchy3"/>
    <dgm:cxn modelId="{08DC7B78-014D-456F-9100-041DEBE4E2A9}" type="presOf" srcId="{AAA6AAAC-6052-4D85-AA8D-9620E77923FF}" destId="{74FBD523-B9BA-41DB-955A-64AB0BF19D5F}" srcOrd="0" destOrd="0" presId="urn:microsoft.com/office/officeart/2005/8/layout/hierarchy3"/>
    <dgm:cxn modelId="{5F853783-D634-4E0E-9841-5B7AEC37C4B6}" type="presOf" srcId="{A9F922AB-516C-48A1-8C10-F973D532909D}" destId="{4C08160C-3CF1-491F-BFE5-6E59BABC398E}" srcOrd="0" destOrd="0" presId="urn:microsoft.com/office/officeart/2005/8/layout/hierarchy3"/>
    <dgm:cxn modelId="{7D363E84-BD7F-4E11-B33C-E725E43E5850}" type="presOf" srcId="{D5C4FE36-6931-4D73-AF64-DE0E2AFFA91E}" destId="{861B955A-B933-4C24-9480-CDD87412664F}" srcOrd="0" destOrd="0" presId="urn:microsoft.com/office/officeart/2005/8/layout/hierarchy3"/>
    <dgm:cxn modelId="{9027DA84-AA49-4A01-A298-3354A390B53A}" type="presOf" srcId="{429D3DCB-EF13-479F-A1DE-8B1A49AD4251}" destId="{912FA5FF-F32E-452E-B889-E88B25534D44}" srcOrd="1" destOrd="0" presId="urn:microsoft.com/office/officeart/2005/8/layout/hierarchy3"/>
    <dgm:cxn modelId="{8329D985-097B-499B-9391-9F0B98899BCD}" type="presOf" srcId="{3CA36D45-1F11-4700-86F7-498A83B2C05A}" destId="{74FA86A5-0075-40A5-8943-CA12752284FA}" srcOrd="0" destOrd="0" presId="urn:microsoft.com/office/officeart/2005/8/layout/hierarchy3"/>
    <dgm:cxn modelId="{CB8EAF89-2DB4-49D2-A8E0-ECD9DF5BD8F9}" srcId="{A778B6E7-CF22-4460-8FC1-68F02A8E2DD2}" destId="{88BF4551-C4F1-44CF-8E33-16B1A95DB8A9}" srcOrd="1" destOrd="0" parTransId="{E1250071-0298-4DF9-A11F-549F21C7C243}" sibTransId="{3FB83520-27E6-40CA-B118-B0C77F79CB52}"/>
    <dgm:cxn modelId="{C2F8158C-581D-4D7D-9289-FAEF5B365471}" type="presOf" srcId="{782B499D-52C2-4EF8-93FC-9C63371518F9}" destId="{6217A34F-F7A5-4A81-A0F6-A63D92164F28}" srcOrd="1" destOrd="0" presId="urn:microsoft.com/office/officeart/2005/8/layout/hierarchy3"/>
    <dgm:cxn modelId="{CABB4D9C-41AD-4F4D-9A35-CDEB72BD0D55}" type="presOf" srcId="{867C0E90-7E30-4A0D-B8F9-D035671FE0DB}" destId="{02F5A92F-861C-4CD8-BE25-5E92502C3CDA}" srcOrd="0" destOrd="0" presId="urn:microsoft.com/office/officeart/2005/8/layout/hierarchy3"/>
    <dgm:cxn modelId="{1B4F38A5-74FD-41A0-8364-92EBA2378881}" srcId="{429D3DCB-EF13-479F-A1DE-8B1A49AD4251}" destId="{0C8E76FF-1B7A-4CE3-86AE-60765C676079}" srcOrd="1" destOrd="0" parTransId="{D5C4FE36-6931-4D73-AF64-DE0E2AFFA91E}" sibTransId="{7CDE386C-26A5-4F3B-860F-0CD4F9691A22}"/>
    <dgm:cxn modelId="{85CEC0B3-CE0F-4190-B7F8-63CD7DEFAA8F}" type="presOf" srcId="{FF15706A-3E03-45E6-B616-25B1F2991A30}" destId="{4D29C6EF-076C-4D51-9206-8BEDA1233357}" srcOrd="0" destOrd="0" presId="urn:microsoft.com/office/officeart/2005/8/layout/hierarchy3"/>
    <dgm:cxn modelId="{DED68DB6-C44A-412F-A94D-E9B56019A2B2}" srcId="{429D3DCB-EF13-479F-A1DE-8B1A49AD4251}" destId="{3CA36D45-1F11-4700-86F7-498A83B2C05A}" srcOrd="0" destOrd="0" parTransId="{FADF7B32-E248-494E-ACEE-F450E86F50ED}" sibTransId="{91EB8744-8A88-4D0E-A257-556893814A42}"/>
    <dgm:cxn modelId="{22DC50B7-2ACD-44E7-8F12-1D64818E0ADC}" srcId="{429D3DCB-EF13-479F-A1DE-8B1A49AD4251}" destId="{867C0E90-7E30-4A0D-B8F9-D035671FE0DB}" srcOrd="2" destOrd="0" parTransId="{C9EB243F-F3C0-43DB-936D-1D17E50A169B}" sibTransId="{F37EE05E-B109-4F96-BC19-5ADCCEAD3D42}"/>
    <dgm:cxn modelId="{B32945BC-5681-464D-81A3-2CEDDAE71E55}" type="presOf" srcId="{C9EB243F-F3C0-43DB-936D-1D17E50A169B}" destId="{6375882A-57F9-459D-9B6A-708A12C7FFC7}" srcOrd="0" destOrd="0" presId="urn:microsoft.com/office/officeart/2005/8/layout/hierarchy3"/>
    <dgm:cxn modelId="{C11DA2C8-D19B-4875-8A9F-4249B93072C5}" type="presOf" srcId="{429D3DCB-EF13-479F-A1DE-8B1A49AD4251}" destId="{41941C35-3BAA-4322-97F0-C13F7713A9E0}" srcOrd="0" destOrd="0" presId="urn:microsoft.com/office/officeart/2005/8/layout/hierarchy3"/>
    <dgm:cxn modelId="{59EBA9CC-5E46-4C20-95D6-84A7B37AACE0}" type="presOf" srcId="{F9635171-4E6C-4766-80C2-F69F331424BB}" destId="{FED43F26-23F6-453C-BCDC-E6EE718042B2}" srcOrd="0" destOrd="0" presId="urn:microsoft.com/office/officeart/2005/8/layout/hierarchy3"/>
    <dgm:cxn modelId="{8887C7CE-A7E9-43E6-A00A-910535EB64F4}" type="presOf" srcId="{782B499D-52C2-4EF8-93FC-9C63371518F9}" destId="{27B29927-E78C-40FD-B9B7-FD5908504862}" srcOrd="0" destOrd="0" presId="urn:microsoft.com/office/officeart/2005/8/layout/hierarchy3"/>
    <dgm:cxn modelId="{01966FDA-675F-4D23-90ED-5ADCE9C30C70}" srcId="{782B499D-52C2-4EF8-93FC-9C63371518F9}" destId="{F9635171-4E6C-4766-80C2-F69F331424BB}" srcOrd="1" destOrd="0" parTransId="{151A46E8-CC70-4DCE-B314-5B8AC3669E86}" sibTransId="{761FB5EF-2DC6-425C-8CBB-A3D6431A6FF8}"/>
    <dgm:cxn modelId="{E0AD8FDA-971B-49BC-9086-EE92815C2B66}" type="presOf" srcId="{89A52809-8F11-42CC-8633-99D59EC77472}" destId="{8DF32B1D-E85B-4E3E-B20B-DA14EEF6C154}" srcOrd="0" destOrd="0" presId="urn:microsoft.com/office/officeart/2005/8/layout/hierarchy3"/>
    <dgm:cxn modelId="{BF3F70DB-EF3B-4357-9DDC-92412A69825B}" type="presOf" srcId="{A778B6E7-CF22-4460-8FC1-68F02A8E2DD2}" destId="{07E6CC31-0FDC-4FB4-8078-34E76534C7D2}" srcOrd="0" destOrd="0" presId="urn:microsoft.com/office/officeart/2005/8/layout/hierarchy3"/>
    <dgm:cxn modelId="{9E217EE6-B459-4563-BB98-675970EBBBE7}" srcId="{21BBED72-2088-4C6B-AC0A-85A8A02D1547}" destId="{A778B6E7-CF22-4460-8FC1-68F02A8E2DD2}" srcOrd="2" destOrd="0" parTransId="{8021DD9A-B6E4-429F-A82F-8786E4FDE9FD}" sibTransId="{478D1A9B-066A-440E-9706-1FDC66E1B1EB}"/>
    <dgm:cxn modelId="{6C4109EC-A7F0-4388-B486-E04344789171}" type="presOf" srcId="{0A218867-951E-40C5-BD10-83A7E8661F97}" destId="{321EEE01-6147-4F6D-A803-BC8E1FD40A07}" srcOrd="0" destOrd="0" presId="urn:microsoft.com/office/officeart/2005/8/layout/hierarchy3"/>
    <dgm:cxn modelId="{D4A043ED-5972-4260-87B0-964F27E662D6}" type="presOf" srcId="{FADF7B32-E248-494E-ACEE-F450E86F50ED}" destId="{8E16D1DD-64B6-488C-B4E5-D675FF908158}" srcOrd="0" destOrd="0" presId="urn:microsoft.com/office/officeart/2005/8/layout/hierarchy3"/>
    <dgm:cxn modelId="{C2946BFC-22E5-4154-8697-180CB5E7C881}" srcId="{21BBED72-2088-4C6B-AC0A-85A8A02D1547}" destId="{782B499D-52C2-4EF8-93FC-9C63371518F9}" srcOrd="0" destOrd="0" parTransId="{CF150119-6D09-4890-A426-BEBF421ADA30}" sibTransId="{4E0A478E-56B1-4061-A6FE-E399DA60FD3A}"/>
    <dgm:cxn modelId="{36B78CFD-7CD5-4ED7-849C-12F603982126}" type="presOf" srcId="{0C8E76FF-1B7A-4CE3-86AE-60765C676079}" destId="{9BF25158-497A-499E-91CF-D16131EFF0E1}" srcOrd="0" destOrd="0" presId="urn:microsoft.com/office/officeart/2005/8/layout/hierarchy3"/>
    <dgm:cxn modelId="{C4FD5BF2-1200-4263-A6B9-C9E3198B42FC}" type="presParOf" srcId="{AD7D4E0B-B2D6-435D-85A8-87C83A738BCB}" destId="{736A40C5-12AD-41AD-92FD-51B6B3D8C3E1}" srcOrd="0" destOrd="0" presId="urn:microsoft.com/office/officeart/2005/8/layout/hierarchy3"/>
    <dgm:cxn modelId="{A7B583F8-DAD3-4A8A-9004-83785F94F5FE}" type="presParOf" srcId="{736A40C5-12AD-41AD-92FD-51B6B3D8C3E1}" destId="{5845EA7A-F6B8-4FA7-A6B5-388BE58BB218}" srcOrd="0" destOrd="0" presId="urn:microsoft.com/office/officeart/2005/8/layout/hierarchy3"/>
    <dgm:cxn modelId="{BA9F212F-0B5A-459B-BFB4-DF6B69B3C19A}" type="presParOf" srcId="{5845EA7A-F6B8-4FA7-A6B5-388BE58BB218}" destId="{27B29927-E78C-40FD-B9B7-FD5908504862}" srcOrd="0" destOrd="0" presId="urn:microsoft.com/office/officeart/2005/8/layout/hierarchy3"/>
    <dgm:cxn modelId="{0A5F27E7-9010-44F4-99A5-A195C8B99D76}" type="presParOf" srcId="{5845EA7A-F6B8-4FA7-A6B5-388BE58BB218}" destId="{6217A34F-F7A5-4A81-A0F6-A63D92164F28}" srcOrd="1" destOrd="0" presId="urn:microsoft.com/office/officeart/2005/8/layout/hierarchy3"/>
    <dgm:cxn modelId="{498BCC74-A6ED-4441-8E03-D240AEF16C48}" type="presParOf" srcId="{736A40C5-12AD-41AD-92FD-51B6B3D8C3E1}" destId="{2B92EF2A-F2F7-4368-9E06-318D84EB7094}" srcOrd="1" destOrd="0" presId="urn:microsoft.com/office/officeart/2005/8/layout/hierarchy3"/>
    <dgm:cxn modelId="{4746751F-9976-4559-AB81-525077562CD2}" type="presParOf" srcId="{2B92EF2A-F2F7-4368-9E06-318D84EB7094}" destId="{74FBD523-B9BA-41DB-955A-64AB0BF19D5F}" srcOrd="0" destOrd="0" presId="urn:microsoft.com/office/officeart/2005/8/layout/hierarchy3"/>
    <dgm:cxn modelId="{E087487B-D63B-4E2C-895C-DD59DC7FF428}" type="presParOf" srcId="{2B92EF2A-F2F7-4368-9E06-318D84EB7094}" destId="{8DF32B1D-E85B-4E3E-B20B-DA14EEF6C154}" srcOrd="1" destOrd="0" presId="urn:microsoft.com/office/officeart/2005/8/layout/hierarchy3"/>
    <dgm:cxn modelId="{0D7A73A0-BE62-4FF6-B599-DF184A02F61B}" type="presParOf" srcId="{2B92EF2A-F2F7-4368-9E06-318D84EB7094}" destId="{6EBA14F9-9D17-4664-8084-E8848020E76F}" srcOrd="2" destOrd="0" presId="urn:microsoft.com/office/officeart/2005/8/layout/hierarchy3"/>
    <dgm:cxn modelId="{DA59F11E-0FFE-46D0-AEB5-2B9777AC8213}" type="presParOf" srcId="{2B92EF2A-F2F7-4368-9E06-318D84EB7094}" destId="{FED43F26-23F6-453C-BCDC-E6EE718042B2}" srcOrd="3" destOrd="0" presId="urn:microsoft.com/office/officeart/2005/8/layout/hierarchy3"/>
    <dgm:cxn modelId="{F367E683-A5DE-4D5F-A212-4BE02AA54AF5}" type="presParOf" srcId="{AD7D4E0B-B2D6-435D-85A8-87C83A738BCB}" destId="{1E78CE88-B301-4792-9565-974232026042}" srcOrd="1" destOrd="0" presId="urn:microsoft.com/office/officeart/2005/8/layout/hierarchy3"/>
    <dgm:cxn modelId="{E161474C-3110-4A9D-B066-ED8DC58C31B6}" type="presParOf" srcId="{1E78CE88-B301-4792-9565-974232026042}" destId="{BF7B0D68-C4C0-4E5D-8756-A3FD64DE7420}" srcOrd="0" destOrd="0" presId="urn:microsoft.com/office/officeart/2005/8/layout/hierarchy3"/>
    <dgm:cxn modelId="{FD2A24B0-99CB-4745-8C1D-73C64EC888BD}" type="presParOf" srcId="{BF7B0D68-C4C0-4E5D-8756-A3FD64DE7420}" destId="{41941C35-3BAA-4322-97F0-C13F7713A9E0}" srcOrd="0" destOrd="0" presId="urn:microsoft.com/office/officeart/2005/8/layout/hierarchy3"/>
    <dgm:cxn modelId="{690AA0A4-3CB0-4260-824E-189C606060CF}" type="presParOf" srcId="{BF7B0D68-C4C0-4E5D-8756-A3FD64DE7420}" destId="{912FA5FF-F32E-452E-B889-E88B25534D44}" srcOrd="1" destOrd="0" presId="urn:microsoft.com/office/officeart/2005/8/layout/hierarchy3"/>
    <dgm:cxn modelId="{AF100526-1F34-4939-A0CA-FA2660522CEF}" type="presParOf" srcId="{1E78CE88-B301-4792-9565-974232026042}" destId="{315B6A39-5C59-4E90-8E8E-2C75EDB9FA26}" srcOrd="1" destOrd="0" presId="urn:microsoft.com/office/officeart/2005/8/layout/hierarchy3"/>
    <dgm:cxn modelId="{D498DFFA-47E7-447A-8E44-C843C8BC4176}" type="presParOf" srcId="{315B6A39-5C59-4E90-8E8E-2C75EDB9FA26}" destId="{8E16D1DD-64B6-488C-B4E5-D675FF908158}" srcOrd="0" destOrd="0" presId="urn:microsoft.com/office/officeart/2005/8/layout/hierarchy3"/>
    <dgm:cxn modelId="{DC4677C7-7E73-43FE-9B97-886006B356E9}" type="presParOf" srcId="{315B6A39-5C59-4E90-8E8E-2C75EDB9FA26}" destId="{74FA86A5-0075-40A5-8943-CA12752284FA}" srcOrd="1" destOrd="0" presId="urn:microsoft.com/office/officeart/2005/8/layout/hierarchy3"/>
    <dgm:cxn modelId="{7DA1E8F1-0123-45DE-9E90-2E62F8F13879}" type="presParOf" srcId="{315B6A39-5C59-4E90-8E8E-2C75EDB9FA26}" destId="{861B955A-B933-4C24-9480-CDD87412664F}" srcOrd="2" destOrd="0" presId="urn:microsoft.com/office/officeart/2005/8/layout/hierarchy3"/>
    <dgm:cxn modelId="{1591F14F-371F-4CB4-85E4-93B86FD5AA7E}" type="presParOf" srcId="{315B6A39-5C59-4E90-8E8E-2C75EDB9FA26}" destId="{9BF25158-497A-499E-91CF-D16131EFF0E1}" srcOrd="3" destOrd="0" presId="urn:microsoft.com/office/officeart/2005/8/layout/hierarchy3"/>
    <dgm:cxn modelId="{E1F4E4BE-CE25-4BF5-B7DC-3AE17CD5DD58}" type="presParOf" srcId="{315B6A39-5C59-4E90-8E8E-2C75EDB9FA26}" destId="{6375882A-57F9-459D-9B6A-708A12C7FFC7}" srcOrd="4" destOrd="0" presId="urn:microsoft.com/office/officeart/2005/8/layout/hierarchy3"/>
    <dgm:cxn modelId="{04DDA522-2C87-43E6-B1E1-E31CE72039AF}" type="presParOf" srcId="{315B6A39-5C59-4E90-8E8E-2C75EDB9FA26}" destId="{02F5A92F-861C-4CD8-BE25-5E92502C3CDA}" srcOrd="5" destOrd="0" presId="urn:microsoft.com/office/officeart/2005/8/layout/hierarchy3"/>
    <dgm:cxn modelId="{4CE96E32-218C-4B15-9EC2-8EE818FD76C5}" type="presParOf" srcId="{315B6A39-5C59-4E90-8E8E-2C75EDB9FA26}" destId="{DC4BD778-172B-4C53-AECE-E4772251FE94}" srcOrd="6" destOrd="0" presId="urn:microsoft.com/office/officeart/2005/8/layout/hierarchy3"/>
    <dgm:cxn modelId="{80162A4F-7D48-4C6E-A974-649FD3D4AF16}" type="presParOf" srcId="{315B6A39-5C59-4E90-8E8E-2C75EDB9FA26}" destId="{4D29C6EF-076C-4D51-9206-8BEDA1233357}" srcOrd="7" destOrd="0" presId="urn:microsoft.com/office/officeart/2005/8/layout/hierarchy3"/>
    <dgm:cxn modelId="{CAEEB3D3-C4F9-4B6E-83CE-DBE769CC6D9E}" type="presParOf" srcId="{AD7D4E0B-B2D6-435D-85A8-87C83A738BCB}" destId="{6D4C3B50-4164-4218-BF59-CD7BBB8ADD65}" srcOrd="2" destOrd="0" presId="urn:microsoft.com/office/officeart/2005/8/layout/hierarchy3"/>
    <dgm:cxn modelId="{EB678330-068E-43A3-BB35-9F454A2EA6C3}" type="presParOf" srcId="{6D4C3B50-4164-4218-BF59-CD7BBB8ADD65}" destId="{B8661C7F-66E1-41EB-8F57-029DFACC1C8C}" srcOrd="0" destOrd="0" presId="urn:microsoft.com/office/officeart/2005/8/layout/hierarchy3"/>
    <dgm:cxn modelId="{17A2EA7C-7F5E-4018-85D5-AD300CFFF0F7}" type="presParOf" srcId="{B8661C7F-66E1-41EB-8F57-029DFACC1C8C}" destId="{07E6CC31-0FDC-4FB4-8078-34E76534C7D2}" srcOrd="0" destOrd="0" presId="urn:microsoft.com/office/officeart/2005/8/layout/hierarchy3"/>
    <dgm:cxn modelId="{10AD8617-DAC8-40B7-91C6-D19146BC626D}" type="presParOf" srcId="{B8661C7F-66E1-41EB-8F57-029DFACC1C8C}" destId="{6CB36B01-991E-4B9F-B94A-B05A3247E3EE}" srcOrd="1" destOrd="0" presId="urn:microsoft.com/office/officeart/2005/8/layout/hierarchy3"/>
    <dgm:cxn modelId="{59B7D4DB-D81C-4B80-A7D3-0395AF8DEB2D}" type="presParOf" srcId="{6D4C3B50-4164-4218-BF59-CD7BBB8ADD65}" destId="{4601C9A0-A5D0-4383-94BD-3BBF8362991E}" srcOrd="1" destOrd="0" presId="urn:microsoft.com/office/officeart/2005/8/layout/hierarchy3"/>
    <dgm:cxn modelId="{8C00F70E-3EC5-423D-9350-E770B7D0FF74}" type="presParOf" srcId="{4601C9A0-A5D0-4383-94BD-3BBF8362991E}" destId="{4C08160C-3CF1-491F-BFE5-6E59BABC398E}" srcOrd="0" destOrd="0" presId="urn:microsoft.com/office/officeart/2005/8/layout/hierarchy3"/>
    <dgm:cxn modelId="{FCBB5A4C-6600-4ECE-9696-2A710B56E572}" type="presParOf" srcId="{4601C9A0-A5D0-4383-94BD-3BBF8362991E}" destId="{321EEE01-6147-4F6D-A803-BC8E1FD40A07}" srcOrd="1" destOrd="0" presId="urn:microsoft.com/office/officeart/2005/8/layout/hierarchy3"/>
    <dgm:cxn modelId="{B61ACD8E-6E9C-48AC-9113-18252BCD45D3}" type="presParOf" srcId="{4601C9A0-A5D0-4383-94BD-3BBF8362991E}" destId="{873CFF9F-71D8-45BC-BF42-8D7209B97BA5}" srcOrd="2" destOrd="0" presId="urn:microsoft.com/office/officeart/2005/8/layout/hierarchy3"/>
    <dgm:cxn modelId="{BEF5ECF9-48A3-4A5C-A1B2-A939FA4C5CB7}" type="presParOf" srcId="{4601C9A0-A5D0-4383-94BD-3BBF8362991E}" destId="{D427B737-579F-45EF-BB22-E5274291B8FB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049DF8-B886-4820-A9F2-545FB8EAB1E7}" type="doc">
      <dgm:prSet loTypeId="urn:microsoft.com/office/officeart/2005/8/layout/process5" loCatId="process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E4F5E5A4-4238-49BF-9434-FE0CE750BE94}">
      <dgm:prSet phldrT="[Текст]"/>
      <dgm:spPr>
        <a:ln>
          <a:solidFill>
            <a:srgbClr val="2C3C7D"/>
          </a:solidFill>
        </a:ln>
      </dgm:spPr>
      <dgm:t>
        <a:bodyPr/>
        <a:lstStyle/>
        <a:p>
          <a:r>
            <a:rPr lang="ru-RU" b="1" dirty="0">
              <a:solidFill>
                <a:srgbClr val="2C3C7D"/>
              </a:solidFill>
            </a:rPr>
            <a:t>1</a:t>
          </a:r>
          <a:r>
            <a:rPr lang="ru-RU" b="1" dirty="0"/>
            <a:t> </a:t>
          </a:r>
          <a:r>
            <a:rPr lang="en-US" b="0" dirty="0"/>
            <a:t>Start-up of </a:t>
          </a:r>
          <a:r>
            <a:rPr lang="en-US" dirty="0" err="1"/>
            <a:t>NordWind</a:t>
          </a:r>
          <a:r>
            <a:rPr lang="en-US" dirty="0"/>
            <a:t> with a preset configuration file</a:t>
          </a:r>
          <a:endParaRPr lang="ru-RU" dirty="0"/>
        </a:p>
      </dgm:t>
    </dgm:pt>
    <dgm:pt modelId="{B1464F7A-4FAB-4C5B-8C97-A5BE8E258DE9}" type="parTrans" cxnId="{E3929216-5D4E-41A7-8F82-A4A63A5DF5EC}">
      <dgm:prSet/>
      <dgm:spPr/>
      <dgm:t>
        <a:bodyPr/>
        <a:lstStyle/>
        <a:p>
          <a:endParaRPr lang="ru-RU"/>
        </a:p>
      </dgm:t>
    </dgm:pt>
    <dgm:pt modelId="{F5241F66-0467-4BB5-B81F-413329AA0FD5}" type="sibTrans" cxnId="{E3929216-5D4E-41A7-8F82-A4A63A5DF5EC}">
      <dgm:prSet/>
      <dgm:spPr>
        <a:solidFill>
          <a:srgbClr val="2C3C7D"/>
        </a:solidFill>
      </dgm:spPr>
      <dgm:t>
        <a:bodyPr/>
        <a:lstStyle/>
        <a:p>
          <a:endParaRPr lang="ru-RU"/>
        </a:p>
      </dgm:t>
    </dgm:pt>
    <dgm:pt modelId="{00FF209E-42E9-4694-8969-F9EC105CA1C3}">
      <dgm:prSet phldrT="[Текст]"/>
      <dgm:spPr>
        <a:ln>
          <a:solidFill>
            <a:srgbClr val="2C3C7D"/>
          </a:solidFill>
        </a:ln>
      </dgm:spPr>
      <dgm:t>
        <a:bodyPr/>
        <a:lstStyle/>
        <a:p>
          <a:r>
            <a:rPr lang="ru-RU" b="1" dirty="0">
              <a:solidFill>
                <a:srgbClr val="2C3C7D"/>
              </a:solidFill>
            </a:rPr>
            <a:t>3</a:t>
          </a:r>
          <a:r>
            <a:rPr lang="ru-RU" b="1" dirty="0"/>
            <a:t> </a:t>
          </a:r>
          <a:r>
            <a:rPr lang="en-US" b="0" dirty="0"/>
            <a:t>Data reading from external algorithm variables</a:t>
          </a:r>
          <a:endParaRPr lang="ru-RU" dirty="0"/>
        </a:p>
      </dgm:t>
    </dgm:pt>
    <dgm:pt modelId="{1780C3EA-75DE-4705-B808-7CF42C6C743B}" type="parTrans" cxnId="{E3F42E43-DD15-4A2D-9BE3-6B186BBA8B82}">
      <dgm:prSet/>
      <dgm:spPr/>
      <dgm:t>
        <a:bodyPr/>
        <a:lstStyle/>
        <a:p>
          <a:endParaRPr lang="ru-RU"/>
        </a:p>
      </dgm:t>
    </dgm:pt>
    <dgm:pt modelId="{AAA72913-3CE9-48D9-B72D-E56CC7ADDEB0}" type="sibTrans" cxnId="{E3F42E43-DD15-4A2D-9BE3-6B186BBA8B82}">
      <dgm:prSet/>
      <dgm:spPr>
        <a:solidFill>
          <a:srgbClr val="2C3C7D"/>
        </a:solidFill>
      </dgm:spPr>
      <dgm:t>
        <a:bodyPr/>
        <a:lstStyle/>
        <a:p>
          <a:endParaRPr lang="ru-RU"/>
        </a:p>
      </dgm:t>
    </dgm:pt>
    <dgm:pt modelId="{B1C77410-5E7C-4207-B6C7-F2F90198FC8E}">
      <dgm:prSet phldrT="[Текст]"/>
      <dgm:spPr>
        <a:ln>
          <a:solidFill>
            <a:srgbClr val="2C3C7D"/>
          </a:solidFill>
        </a:ln>
      </dgm:spPr>
      <dgm:t>
        <a:bodyPr/>
        <a:lstStyle/>
        <a:p>
          <a:r>
            <a:rPr lang="ru-RU" b="1" dirty="0">
              <a:solidFill>
                <a:srgbClr val="2C3C7D"/>
              </a:solidFill>
            </a:rPr>
            <a:t>4</a:t>
          </a:r>
          <a:r>
            <a:rPr lang="ru-RU" dirty="0"/>
            <a:t> </a:t>
          </a:r>
          <a:r>
            <a:rPr lang="en-US" dirty="0"/>
            <a:t>Generation of shared storage areas</a:t>
          </a:r>
          <a:endParaRPr lang="ru-RU" dirty="0"/>
        </a:p>
      </dgm:t>
    </dgm:pt>
    <dgm:pt modelId="{40BAD7FD-5FFF-43E4-84C0-321B971E10EF}" type="parTrans" cxnId="{49855DE7-AA4D-48D0-A1A7-C52083299F99}">
      <dgm:prSet/>
      <dgm:spPr/>
      <dgm:t>
        <a:bodyPr/>
        <a:lstStyle/>
        <a:p>
          <a:endParaRPr lang="ru-RU"/>
        </a:p>
      </dgm:t>
    </dgm:pt>
    <dgm:pt modelId="{807EDA9B-482A-4F00-ADFE-E1F9DA8962CB}" type="sibTrans" cxnId="{49855DE7-AA4D-48D0-A1A7-C52083299F99}">
      <dgm:prSet/>
      <dgm:spPr>
        <a:solidFill>
          <a:srgbClr val="2C3C7D"/>
        </a:solidFill>
      </dgm:spPr>
      <dgm:t>
        <a:bodyPr/>
        <a:lstStyle/>
        <a:p>
          <a:endParaRPr lang="ru-RU"/>
        </a:p>
      </dgm:t>
    </dgm:pt>
    <dgm:pt modelId="{2D3F57A2-8F26-4F35-A5A2-F67D0AF28A8D}">
      <dgm:prSet phldrT="[Текст]"/>
      <dgm:spPr>
        <a:ln>
          <a:solidFill>
            <a:srgbClr val="2C3C7D"/>
          </a:solidFill>
        </a:ln>
      </dgm:spPr>
      <dgm:t>
        <a:bodyPr/>
        <a:lstStyle/>
        <a:p>
          <a:pPr algn="ctr"/>
          <a:r>
            <a:rPr lang="ru-RU" b="1" dirty="0">
              <a:solidFill>
                <a:srgbClr val="2C3C7D"/>
              </a:solidFill>
            </a:rPr>
            <a:t>5</a:t>
          </a:r>
          <a:r>
            <a:rPr lang="ru-RU" b="1" dirty="0"/>
            <a:t> </a:t>
          </a:r>
          <a:r>
            <a:rPr lang="en-US" b="0" dirty="0"/>
            <a:t>Loading of algorithm initial state</a:t>
          </a:r>
          <a:endParaRPr lang="ru-RU" dirty="0"/>
        </a:p>
      </dgm:t>
    </dgm:pt>
    <dgm:pt modelId="{AE922882-B9F5-4FF0-B205-66DEB6A30C3E}" type="parTrans" cxnId="{F5B064DA-6B52-4DB2-8928-5C64AFADEC3C}">
      <dgm:prSet/>
      <dgm:spPr/>
      <dgm:t>
        <a:bodyPr/>
        <a:lstStyle/>
        <a:p>
          <a:endParaRPr lang="ru-RU"/>
        </a:p>
      </dgm:t>
    </dgm:pt>
    <dgm:pt modelId="{FAA8AE95-ECAD-4640-BE69-9A4F1330FDED}" type="sibTrans" cxnId="{F5B064DA-6B52-4DB2-8928-5C64AFADEC3C}">
      <dgm:prSet/>
      <dgm:spPr>
        <a:solidFill>
          <a:srgbClr val="2C3C7D"/>
        </a:solidFill>
      </dgm:spPr>
      <dgm:t>
        <a:bodyPr/>
        <a:lstStyle/>
        <a:p>
          <a:endParaRPr lang="ru-RU"/>
        </a:p>
      </dgm:t>
    </dgm:pt>
    <dgm:pt modelId="{29690E9E-E790-404E-9C39-4B4D266E076E}">
      <dgm:prSet phldrT="[Текст]"/>
      <dgm:spPr>
        <a:ln>
          <a:solidFill>
            <a:srgbClr val="2C3C7D"/>
          </a:solidFill>
        </a:ln>
      </dgm:spPr>
      <dgm:t>
        <a:bodyPr/>
        <a:lstStyle/>
        <a:p>
          <a:r>
            <a:rPr lang="ru-RU" b="1" dirty="0">
              <a:solidFill>
                <a:srgbClr val="2C3C7D"/>
              </a:solidFill>
            </a:rPr>
            <a:t>6</a:t>
          </a:r>
          <a:r>
            <a:rPr lang="ru-RU" b="1" dirty="0"/>
            <a:t> </a:t>
          </a:r>
          <a:r>
            <a:rPr lang="en-US" dirty="0"/>
            <a:t>Start-up of calculation modules</a:t>
          </a:r>
          <a:endParaRPr lang="ru-RU" dirty="0"/>
        </a:p>
      </dgm:t>
    </dgm:pt>
    <dgm:pt modelId="{EE4B77A6-2A6B-4342-B8E0-9B20F3774268}" type="parTrans" cxnId="{13CC387A-99C6-42C2-861A-33F8E2670E9A}">
      <dgm:prSet/>
      <dgm:spPr/>
      <dgm:t>
        <a:bodyPr/>
        <a:lstStyle/>
        <a:p>
          <a:endParaRPr lang="ru-RU"/>
        </a:p>
      </dgm:t>
    </dgm:pt>
    <dgm:pt modelId="{7E09CDAE-FA5D-423C-B39B-F00468701751}" type="sibTrans" cxnId="{13CC387A-99C6-42C2-861A-33F8E2670E9A}">
      <dgm:prSet/>
      <dgm:spPr>
        <a:solidFill>
          <a:srgbClr val="2C3C7D"/>
        </a:solidFill>
      </dgm:spPr>
      <dgm:t>
        <a:bodyPr/>
        <a:lstStyle/>
        <a:p>
          <a:endParaRPr lang="ru-RU"/>
        </a:p>
      </dgm:t>
    </dgm:pt>
    <dgm:pt modelId="{1E9DFA32-59F9-4CD0-AB05-14EE21046B2C}">
      <dgm:prSet phldrT="[Текст]"/>
      <dgm:spPr>
        <a:ln>
          <a:solidFill>
            <a:srgbClr val="2C3C7D"/>
          </a:solidFill>
        </a:ln>
      </dgm:spPr>
      <dgm:t>
        <a:bodyPr/>
        <a:lstStyle/>
        <a:p>
          <a:r>
            <a:rPr lang="ru-RU" b="1" dirty="0">
              <a:solidFill>
                <a:srgbClr val="2C3C7D"/>
              </a:solidFill>
            </a:rPr>
            <a:t>7</a:t>
          </a:r>
          <a:r>
            <a:rPr lang="ru-RU" b="1" dirty="0"/>
            <a:t> </a:t>
          </a:r>
          <a:r>
            <a:rPr lang="en-US" dirty="0"/>
            <a:t>Start-up cycle for calculation programs</a:t>
          </a:r>
          <a:endParaRPr lang="ru-RU" dirty="0"/>
        </a:p>
      </dgm:t>
    </dgm:pt>
    <dgm:pt modelId="{E8581910-BB45-4865-834B-63261876D084}" type="parTrans" cxnId="{AAA18EFA-044E-4ADB-8A04-E8AE4269BA02}">
      <dgm:prSet/>
      <dgm:spPr/>
      <dgm:t>
        <a:bodyPr/>
        <a:lstStyle/>
        <a:p>
          <a:endParaRPr lang="ru-RU"/>
        </a:p>
      </dgm:t>
    </dgm:pt>
    <dgm:pt modelId="{EC8B97EC-6261-46AC-B484-96B5A61FF808}" type="sibTrans" cxnId="{AAA18EFA-044E-4ADB-8A04-E8AE4269BA02}">
      <dgm:prSet/>
      <dgm:spPr>
        <a:solidFill>
          <a:srgbClr val="2C3C7D"/>
        </a:solidFill>
      </dgm:spPr>
      <dgm:t>
        <a:bodyPr/>
        <a:lstStyle/>
        <a:p>
          <a:endParaRPr lang="ru-RU"/>
        </a:p>
      </dgm:t>
    </dgm:pt>
    <dgm:pt modelId="{CBDC817E-2576-47E1-B085-6D23E63C8016}">
      <dgm:prSet phldrT="[Текст]"/>
      <dgm:spPr>
        <a:ln>
          <a:solidFill>
            <a:srgbClr val="2C3C7D"/>
          </a:solidFill>
        </a:ln>
      </dgm:spPr>
      <dgm:t>
        <a:bodyPr/>
        <a:lstStyle/>
        <a:p>
          <a:r>
            <a:rPr lang="ru-RU" b="1" dirty="0">
              <a:solidFill>
                <a:srgbClr val="2C3C7D"/>
              </a:solidFill>
            </a:rPr>
            <a:t>2</a:t>
          </a:r>
          <a:r>
            <a:rPr lang="ru-RU" b="1" dirty="0"/>
            <a:t> </a:t>
          </a:r>
          <a:r>
            <a:rPr lang="en-US" b="0" dirty="0"/>
            <a:t>Data reading from the configuration file</a:t>
          </a:r>
          <a:endParaRPr lang="ru-RU" dirty="0"/>
        </a:p>
      </dgm:t>
    </dgm:pt>
    <dgm:pt modelId="{F1E9D8D1-E4F7-4ACD-B759-4F750202E518}" type="parTrans" cxnId="{543A2FDD-A4C6-4886-B147-1615B759C9A6}">
      <dgm:prSet/>
      <dgm:spPr/>
      <dgm:t>
        <a:bodyPr/>
        <a:lstStyle/>
        <a:p>
          <a:endParaRPr lang="ru-RU"/>
        </a:p>
      </dgm:t>
    </dgm:pt>
    <dgm:pt modelId="{00472E19-D8BE-4C98-A548-001EC51A2168}" type="sibTrans" cxnId="{543A2FDD-A4C6-4886-B147-1615B759C9A6}">
      <dgm:prSet/>
      <dgm:spPr>
        <a:solidFill>
          <a:srgbClr val="2C3C7D"/>
        </a:solidFill>
      </dgm:spPr>
      <dgm:t>
        <a:bodyPr/>
        <a:lstStyle/>
        <a:p>
          <a:endParaRPr lang="ru-RU"/>
        </a:p>
      </dgm:t>
    </dgm:pt>
    <dgm:pt modelId="{8ADA5040-34E0-4C8C-B9FC-6CC73EB655FF}">
      <dgm:prSet phldrT="[Текст]"/>
      <dgm:spPr>
        <a:ln>
          <a:solidFill>
            <a:srgbClr val="2C3C7D"/>
          </a:solidFill>
        </a:ln>
      </dgm:spPr>
      <dgm:t>
        <a:bodyPr/>
        <a:lstStyle/>
        <a:p>
          <a:r>
            <a:rPr lang="ru-RU" b="1" dirty="0">
              <a:solidFill>
                <a:srgbClr val="2C3C7D"/>
              </a:solidFill>
            </a:rPr>
            <a:t>8</a:t>
          </a:r>
          <a:r>
            <a:rPr lang="en-US" dirty="0"/>
            <a:t> Program start-up:</a:t>
          </a:r>
        </a:p>
        <a:p>
          <a:r>
            <a:rPr lang="en-US" dirty="0"/>
            <a:t>program</a:t>
          </a:r>
          <a:r>
            <a:rPr lang="ru-RU" dirty="0"/>
            <a:t> 1… ……………… </a:t>
          </a:r>
          <a:r>
            <a:rPr lang="en-US" dirty="0"/>
            <a:t>program N…</a:t>
          </a:r>
          <a:endParaRPr lang="ru-RU" dirty="0"/>
        </a:p>
      </dgm:t>
    </dgm:pt>
    <dgm:pt modelId="{39457322-A80D-4123-82AA-37BA03981FB3}" type="parTrans" cxnId="{C23297B6-F4D6-42A8-B364-9171260CEF6A}">
      <dgm:prSet/>
      <dgm:spPr/>
      <dgm:t>
        <a:bodyPr/>
        <a:lstStyle/>
        <a:p>
          <a:endParaRPr lang="ru-RU"/>
        </a:p>
      </dgm:t>
    </dgm:pt>
    <dgm:pt modelId="{C66179AF-5F6E-4FCD-A1BC-8A856E30DAAF}" type="sibTrans" cxnId="{C23297B6-F4D6-42A8-B364-9171260CEF6A}">
      <dgm:prSet/>
      <dgm:spPr/>
      <dgm:t>
        <a:bodyPr/>
        <a:lstStyle/>
        <a:p>
          <a:endParaRPr lang="ru-RU"/>
        </a:p>
      </dgm:t>
    </dgm:pt>
    <dgm:pt modelId="{B0A1C97A-E9B7-4427-81A3-38CCDEC4CBAD}" type="pres">
      <dgm:prSet presAssocID="{64049DF8-B886-4820-A9F2-545FB8EAB1E7}" presName="diagram" presStyleCnt="0">
        <dgm:presLayoutVars>
          <dgm:dir/>
          <dgm:resizeHandles val="exact"/>
        </dgm:presLayoutVars>
      </dgm:prSet>
      <dgm:spPr/>
    </dgm:pt>
    <dgm:pt modelId="{51F78283-A7AF-4DAE-A018-DB5860B53920}" type="pres">
      <dgm:prSet presAssocID="{E4F5E5A4-4238-49BF-9434-FE0CE750BE94}" presName="node" presStyleLbl="node1" presStyleIdx="0" presStyleCnt="8" custScaleX="114489">
        <dgm:presLayoutVars>
          <dgm:bulletEnabled val="1"/>
        </dgm:presLayoutVars>
      </dgm:prSet>
      <dgm:spPr/>
    </dgm:pt>
    <dgm:pt modelId="{3379CCD8-CA9F-4677-9AE5-5B160C5794C2}" type="pres">
      <dgm:prSet presAssocID="{F5241F66-0467-4BB5-B81F-413329AA0FD5}" presName="sibTrans" presStyleLbl="sibTrans2D1" presStyleIdx="0" presStyleCnt="7"/>
      <dgm:spPr/>
    </dgm:pt>
    <dgm:pt modelId="{15E62D02-C10C-42F4-9181-E46F46CBBB73}" type="pres">
      <dgm:prSet presAssocID="{F5241F66-0467-4BB5-B81F-413329AA0FD5}" presName="connectorText" presStyleLbl="sibTrans2D1" presStyleIdx="0" presStyleCnt="7"/>
      <dgm:spPr/>
    </dgm:pt>
    <dgm:pt modelId="{C93A8E42-90DA-4544-AE00-388CF8C466D3}" type="pres">
      <dgm:prSet presAssocID="{CBDC817E-2576-47E1-B085-6D23E63C8016}" presName="node" presStyleLbl="node1" presStyleIdx="1" presStyleCnt="8" custScaleX="114489">
        <dgm:presLayoutVars>
          <dgm:bulletEnabled val="1"/>
        </dgm:presLayoutVars>
      </dgm:prSet>
      <dgm:spPr/>
    </dgm:pt>
    <dgm:pt modelId="{A683F67E-E1FD-41A0-989B-B199E34DC306}" type="pres">
      <dgm:prSet presAssocID="{00472E19-D8BE-4C98-A548-001EC51A2168}" presName="sibTrans" presStyleLbl="sibTrans2D1" presStyleIdx="1" presStyleCnt="7"/>
      <dgm:spPr/>
    </dgm:pt>
    <dgm:pt modelId="{60DF51A1-9363-4475-A26E-443B99E9BCAE}" type="pres">
      <dgm:prSet presAssocID="{00472E19-D8BE-4C98-A548-001EC51A2168}" presName="connectorText" presStyleLbl="sibTrans2D1" presStyleIdx="1" presStyleCnt="7"/>
      <dgm:spPr/>
    </dgm:pt>
    <dgm:pt modelId="{AF0A021B-381F-4730-9348-A63E3E4A99CC}" type="pres">
      <dgm:prSet presAssocID="{00FF209E-42E9-4694-8969-F9EC105CA1C3}" presName="node" presStyleLbl="node1" presStyleIdx="2" presStyleCnt="8" custScaleX="114489">
        <dgm:presLayoutVars>
          <dgm:bulletEnabled val="1"/>
        </dgm:presLayoutVars>
      </dgm:prSet>
      <dgm:spPr/>
    </dgm:pt>
    <dgm:pt modelId="{9D8E4C35-C771-4BA9-98BA-1E197572AD8C}" type="pres">
      <dgm:prSet presAssocID="{AAA72913-3CE9-48D9-B72D-E56CC7ADDEB0}" presName="sibTrans" presStyleLbl="sibTrans2D1" presStyleIdx="2" presStyleCnt="7"/>
      <dgm:spPr/>
    </dgm:pt>
    <dgm:pt modelId="{AA630FB5-C4A2-400D-B641-2112E7C97454}" type="pres">
      <dgm:prSet presAssocID="{AAA72913-3CE9-48D9-B72D-E56CC7ADDEB0}" presName="connectorText" presStyleLbl="sibTrans2D1" presStyleIdx="2" presStyleCnt="7"/>
      <dgm:spPr/>
    </dgm:pt>
    <dgm:pt modelId="{1A55D832-21C3-4070-B1AF-97E6AA850ADD}" type="pres">
      <dgm:prSet presAssocID="{B1C77410-5E7C-4207-B6C7-F2F90198FC8E}" presName="node" presStyleLbl="node1" presStyleIdx="3" presStyleCnt="8" custScaleX="114489">
        <dgm:presLayoutVars>
          <dgm:bulletEnabled val="1"/>
        </dgm:presLayoutVars>
      </dgm:prSet>
      <dgm:spPr/>
    </dgm:pt>
    <dgm:pt modelId="{F93B6B7A-578E-4ACB-B7B9-026C14E55BC9}" type="pres">
      <dgm:prSet presAssocID="{807EDA9B-482A-4F00-ADFE-E1F9DA8962CB}" presName="sibTrans" presStyleLbl="sibTrans2D1" presStyleIdx="3" presStyleCnt="7"/>
      <dgm:spPr/>
    </dgm:pt>
    <dgm:pt modelId="{DE989CC7-7230-44A7-B001-3BD1B81086B3}" type="pres">
      <dgm:prSet presAssocID="{807EDA9B-482A-4F00-ADFE-E1F9DA8962CB}" presName="connectorText" presStyleLbl="sibTrans2D1" presStyleIdx="3" presStyleCnt="7"/>
      <dgm:spPr/>
    </dgm:pt>
    <dgm:pt modelId="{6F843C27-331F-4609-9018-8A99EEA0F4D4}" type="pres">
      <dgm:prSet presAssocID="{2D3F57A2-8F26-4F35-A5A2-F67D0AF28A8D}" presName="node" presStyleLbl="node1" presStyleIdx="4" presStyleCnt="8" custScaleX="114489">
        <dgm:presLayoutVars>
          <dgm:bulletEnabled val="1"/>
        </dgm:presLayoutVars>
      </dgm:prSet>
      <dgm:spPr/>
    </dgm:pt>
    <dgm:pt modelId="{0CD63843-3AAE-4F37-9406-6AF03BE134F1}" type="pres">
      <dgm:prSet presAssocID="{FAA8AE95-ECAD-4640-BE69-9A4F1330FDED}" presName="sibTrans" presStyleLbl="sibTrans2D1" presStyleIdx="4" presStyleCnt="7"/>
      <dgm:spPr/>
    </dgm:pt>
    <dgm:pt modelId="{B6A09BAF-AAF3-4EEC-80E9-EDBE62A6489D}" type="pres">
      <dgm:prSet presAssocID="{FAA8AE95-ECAD-4640-BE69-9A4F1330FDED}" presName="connectorText" presStyleLbl="sibTrans2D1" presStyleIdx="4" presStyleCnt="7"/>
      <dgm:spPr/>
    </dgm:pt>
    <dgm:pt modelId="{668C2C55-0589-4C20-A3BF-C00B7751B0FB}" type="pres">
      <dgm:prSet presAssocID="{29690E9E-E790-404E-9C39-4B4D266E076E}" presName="node" presStyleLbl="node1" presStyleIdx="5" presStyleCnt="8" custScaleX="114489">
        <dgm:presLayoutVars>
          <dgm:bulletEnabled val="1"/>
        </dgm:presLayoutVars>
      </dgm:prSet>
      <dgm:spPr/>
    </dgm:pt>
    <dgm:pt modelId="{63AEA9E5-C01F-4C01-BFEE-5F00A531AA32}" type="pres">
      <dgm:prSet presAssocID="{7E09CDAE-FA5D-423C-B39B-F00468701751}" presName="sibTrans" presStyleLbl="sibTrans2D1" presStyleIdx="5" presStyleCnt="7"/>
      <dgm:spPr/>
    </dgm:pt>
    <dgm:pt modelId="{D1116470-2484-439C-B4AD-79CD53AE6CBD}" type="pres">
      <dgm:prSet presAssocID="{7E09CDAE-FA5D-423C-B39B-F00468701751}" presName="connectorText" presStyleLbl="sibTrans2D1" presStyleIdx="5" presStyleCnt="7"/>
      <dgm:spPr/>
    </dgm:pt>
    <dgm:pt modelId="{E50FFC34-BC9F-4808-9977-23959309EB95}" type="pres">
      <dgm:prSet presAssocID="{1E9DFA32-59F9-4CD0-AB05-14EE21046B2C}" presName="node" presStyleLbl="node1" presStyleIdx="6" presStyleCnt="8" custScaleX="114489">
        <dgm:presLayoutVars>
          <dgm:bulletEnabled val="1"/>
        </dgm:presLayoutVars>
      </dgm:prSet>
      <dgm:spPr/>
    </dgm:pt>
    <dgm:pt modelId="{27D0B03A-83DD-443B-BF51-8892FB84EC82}" type="pres">
      <dgm:prSet presAssocID="{EC8B97EC-6261-46AC-B484-96B5A61FF808}" presName="sibTrans" presStyleLbl="sibTrans2D1" presStyleIdx="6" presStyleCnt="7"/>
      <dgm:spPr/>
    </dgm:pt>
    <dgm:pt modelId="{9339004B-43E4-4A06-AD03-0BB532B41EDF}" type="pres">
      <dgm:prSet presAssocID="{EC8B97EC-6261-46AC-B484-96B5A61FF808}" presName="connectorText" presStyleLbl="sibTrans2D1" presStyleIdx="6" presStyleCnt="7"/>
      <dgm:spPr/>
    </dgm:pt>
    <dgm:pt modelId="{3C8E1E91-215C-40B9-A90B-F2FC25105E04}" type="pres">
      <dgm:prSet presAssocID="{8ADA5040-34E0-4C8C-B9FC-6CC73EB655FF}" presName="node" presStyleLbl="node1" presStyleIdx="7" presStyleCnt="8" custScaleX="114489">
        <dgm:presLayoutVars>
          <dgm:bulletEnabled val="1"/>
        </dgm:presLayoutVars>
      </dgm:prSet>
      <dgm:spPr/>
    </dgm:pt>
  </dgm:ptLst>
  <dgm:cxnLst>
    <dgm:cxn modelId="{1D367300-30D1-4BDC-8D89-E823F4AC9DB3}" type="presOf" srcId="{807EDA9B-482A-4F00-ADFE-E1F9DA8962CB}" destId="{F93B6B7A-578E-4ACB-B7B9-026C14E55BC9}" srcOrd="0" destOrd="0" presId="urn:microsoft.com/office/officeart/2005/8/layout/process5"/>
    <dgm:cxn modelId="{4CBAEB03-9D69-4ECB-B42A-536EB20244DB}" type="presOf" srcId="{8ADA5040-34E0-4C8C-B9FC-6CC73EB655FF}" destId="{3C8E1E91-215C-40B9-A90B-F2FC25105E04}" srcOrd="0" destOrd="0" presId="urn:microsoft.com/office/officeart/2005/8/layout/process5"/>
    <dgm:cxn modelId="{D0978114-785A-4DED-B856-BBA81D8E4431}" type="presOf" srcId="{2D3F57A2-8F26-4F35-A5A2-F67D0AF28A8D}" destId="{6F843C27-331F-4609-9018-8A99EEA0F4D4}" srcOrd="0" destOrd="0" presId="urn:microsoft.com/office/officeart/2005/8/layout/process5"/>
    <dgm:cxn modelId="{E3929216-5D4E-41A7-8F82-A4A63A5DF5EC}" srcId="{64049DF8-B886-4820-A9F2-545FB8EAB1E7}" destId="{E4F5E5A4-4238-49BF-9434-FE0CE750BE94}" srcOrd="0" destOrd="0" parTransId="{B1464F7A-4FAB-4C5B-8C97-A5BE8E258DE9}" sibTransId="{F5241F66-0467-4BB5-B81F-413329AA0FD5}"/>
    <dgm:cxn modelId="{936F3F17-E05A-4509-9C22-37B9C41A945A}" type="presOf" srcId="{F5241F66-0467-4BB5-B81F-413329AA0FD5}" destId="{3379CCD8-CA9F-4677-9AE5-5B160C5794C2}" srcOrd="0" destOrd="0" presId="urn:microsoft.com/office/officeart/2005/8/layout/process5"/>
    <dgm:cxn modelId="{64D8432B-7978-4835-A68E-D15F9903A8D6}" type="presOf" srcId="{00472E19-D8BE-4C98-A548-001EC51A2168}" destId="{60DF51A1-9363-4475-A26E-443B99E9BCAE}" srcOrd="1" destOrd="0" presId="urn:microsoft.com/office/officeart/2005/8/layout/process5"/>
    <dgm:cxn modelId="{81D03537-F766-43C9-BC4A-1D7B2E9873A2}" type="presOf" srcId="{AAA72913-3CE9-48D9-B72D-E56CC7ADDEB0}" destId="{AA630FB5-C4A2-400D-B641-2112E7C97454}" srcOrd="1" destOrd="0" presId="urn:microsoft.com/office/officeart/2005/8/layout/process5"/>
    <dgm:cxn modelId="{E3F42E43-DD15-4A2D-9BE3-6B186BBA8B82}" srcId="{64049DF8-B886-4820-A9F2-545FB8EAB1E7}" destId="{00FF209E-42E9-4694-8969-F9EC105CA1C3}" srcOrd="2" destOrd="0" parTransId="{1780C3EA-75DE-4705-B808-7CF42C6C743B}" sibTransId="{AAA72913-3CE9-48D9-B72D-E56CC7ADDEB0}"/>
    <dgm:cxn modelId="{D3582848-D41B-42EF-BF8B-2434E87D943E}" type="presOf" srcId="{EC8B97EC-6261-46AC-B484-96B5A61FF808}" destId="{9339004B-43E4-4A06-AD03-0BB532B41EDF}" srcOrd="1" destOrd="0" presId="urn:microsoft.com/office/officeart/2005/8/layout/process5"/>
    <dgm:cxn modelId="{DB61744F-9408-42D2-B156-D7AB25AE0330}" type="presOf" srcId="{FAA8AE95-ECAD-4640-BE69-9A4F1330FDED}" destId="{0CD63843-3AAE-4F37-9406-6AF03BE134F1}" srcOrd="0" destOrd="0" presId="urn:microsoft.com/office/officeart/2005/8/layout/process5"/>
    <dgm:cxn modelId="{C8582752-6BDE-4AF2-9DDB-CDF6554CDF9B}" type="presOf" srcId="{00472E19-D8BE-4C98-A548-001EC51A2168}" destId="{A683F67E-E1FD-41A0-989B-B199E34DC306}" srcOrd="0" destOrd="0" presId="urn:microsoft.com/office/officeart/2005/8/layout/process5"/>
    <dgm:cxn modelId="{3ADEC054-AA1C-4AC3-B157-2E98C2581EBD}" type="presOf" srcId="{F5241F66-0467-4BB5-B81F-413329AA0FD5}" destId="{15E62D02-C10C-42F4-9181-E46F46CBBB73}" srcOrd="1" destOrd="0" presId="urn:microsoft.com/office/officeart/2005/8/layout/process5"/>
    <dgm:cxn modelId="{73E2B16D-E82A-44F3-8406-415BF0895800}" type="presOf" srcId="{FAA8AE95-ECAD-4640-BE69-9A4F1330FDED}" destId="{B6A09BAF-AAF3-4EEC-80E9-EDBE62A6489D}" srcOrd="1" destOrd="0" presId="urn:microsoft.com/office/officeart/2005/8/layout/process5"/>
    <dgm:cxn modelId="{CF55BE6D-6B36-4123-9979-AF1D62BE8352}" type="presOf" srcId="{B1C77410-5E7C-4207-B6C7-F2F90198FC8E}" destId="{1A55D832-21C3-4070-B1AF-97E6AA850ADD}" srcOrd="0" destOrd="0" presId="urn:microsoft.com/office/officeart/2005/8/layout/process5"/>
    <dgm:cxn modelId="{13CC387A-99C6-42C2-861A-33F8E2670E9A}" srcId="{64049DF8-B886-4820-A9F2-545FB8EAB1E7}" destId="{29690E9E-E790-404E-9C39-4B4D266E076E}" srcOrd="5" destOrd="0" parTransId="{EE4B77A6-2A6B-4342-B8E0-9B20F3774268}" sibTransId="{7E09CDAE-FA5D-423C-B39B-F00468701751}"/>
    <dgm:cxn modelId="{B18E2F85-C385-4939-A907-CE16E6522342}" type="presOf" srcId="{807EDA9B-482A-4F00-ADFE-E1F9DA8962CB}" destId="{DE989CC7-7230-44A7-B001-3BD1B81086B3}" srcOrd="1" destOrd="0" presId="urn:microsoft.com/office/officeart/2005/8/layout/process5"/>
    <dgm:cxn modelId="{1899A38C-28BB-4315-A7C0-B19305596E1F}" type="presOf" srcId="{29690E9E-E790-404E-9C39-4B4D266E076E}" destId="{668C2C55-0589-4C20-A3BF-C00B7751B0FB}" srcOrd="0" destOrd="0" presId="urn:microsoft.com/office/officeart/2005/8/layout/process5"/>
    <dgm:cxn modelId="{6188418F-2C39-44E8-9EA2-886E5AEA71FA}" type="presOf" srcId="{1E9DFA32-59F9-4CD0-AB05-14EE21046B2C}" destId="{E50FFC34-BC9F-4808-9977-23959309EB95}" srcOrd="0" destOrd="0" presId="urn:microsoft.com/office/officeart/2005/8/layout/process5"/>
    <dgm:cxn modelId="{D9CEAB98-1E78-4A33-A7CB-709E0A967D62}" type="presOf" srcId="{EC8B97EC-6261-46AC-B484-96B5A61FF808}" destId="{27D0B03A-83DD-443B-BF51-8892FB84EC82}" srcOrd="0" destOrd="0" presId="urn:microsoft.com/office/officeart/2005/8/layout/process5"/>
    <dgm:cxn modelId="{C23297B6-F4D6-42A8-B364-9171260CEF6A}" srcId="{64049DF8-B886-4820-A9F2-545FB8EAB1E7}" destId="{8ADA5040-34E0-4C8C-B9FC-6CC73EB655FF}" srcOrd="7" destOrd="0" parTransId="{39457322-A80D-4123-82AA-37BA03981FB3}" sibTransId="{C66179AF-5F6E-4FCD-A1BC-8A856E30DAAF}"/>
    <dgm:cxn modelId="{C5A44CC5-2339-4C90-8F81-6BD6E9EAF6EB}" type="presOf" srcId="{7E09CDAE-FA5D-423C-B39B-F00468701751}" destId="{D1116470-2484-439C-B4AD-79CD53AE6CBD}" srcOrd="1" destOrd="0" presId="urn:microsoft.com/office/officeart/2005/8/layout/process5"/>
    <dgm:cxn modelId="{370EB6C6-C551-4B01-809F-A5F755659258}" type="presOf" srcId="{7E09CDAE-FA5D-423C-B39B-F00468701751}" destId="{63AEA9E5-C01F-4C01-BFEE-5F00A531AA32}" srcOrd="0" destOrd="0" presId="urn:microsoft.com/office/officeart/2005/8/layout/process5"/>
    <dgm:cxn modelId="{B32B39CC-4566-46E3-A61D-EA931857B883}" type="presOf" srcId="{00FF209E-42E9-4694-8969-F9EC105CA1C3}" destId="{AF0A021B-381F-4730-9348-A63E3E4A99CC}" srcOrd="0" destOrd="0" presId="urn:microsoft.com/office/officeart/2005/8/layout/process5"/>
    <dgm:cxn modelId="{F5B064DA-6B52-4DB2-8928-5C64AFADEC3C}" srcId="{64049DF8-B886-4820-A9F2-545FB8EAB1E7}" destId="{2D3F57A2-8F26-4F35-A5A2-F67D0AF28A8D}" srcOrd="4" destOrd="0" parTransId="{AE922882-B9F5-4FF0-B205-66DEB6A30C3E}" sibTransId="{FAA8AE95-ECAD-4640-BE69-9A4F1330FDED}"/>
    <dgm:cxn modelId="{543A2FDD-A4C6-4886-B147-1615B759C9A6}" srcId="{64049DF8-B886-4820-A9F2-545FB8EAB1E7}" destId="{CBDC817E-2576-47E1-B085-6D23E63C8016}" srcOrd="1" destOrd="0" parTransId="{F1E9D8D1-E4F7-4ACD-B759-4F750202E518}" sibTransId="{00472E19-D8BE-4C98-A548-001EC51A2168}"/>
    <dgm:cxn modelId="{5C5C4AE2-3085-4C86-9A4A-C2D6AE7B462C}" type="presOf" srcId="{CBDC817E-2576-47E1-B085-6D23E63C8016}" destId="{C93A8E42-90DA-4544-AE00-388CF8C466D3}" srcOrd="0" destOrd="0" presId="urn:microsoft.com/office/officeart/2005/8/layout/process5"/>
    <dgm:cxn modelId="{49855DE7-AA4D-48D0-A1A7-C52083299F99}" srcId="{64049DF8-B886-4820-A9F2-545FB8EAB1E7}" destId="{B1C77410-5E7C-4207-B6C7-F2F90198FC8E}" srcOrd="3" destOrd="0" parTransId="{40BAD7FD-5FFF-43E4-84C0-321B971E10EF}" sibTransId="{807EDA9B-482A-4F00-ADFE-E1F9DA8962CB}"/>
    <dgm:cxn modelId="{5603A2F2-0B3D-44D7-9630-D2585BE68789}" type="presOf" srcId="{E4F5E5A4-4238-49BF-9434-FE0CE750BE94}" destId="{51F78283-A7AF-4DAE-A018-DB5860B53920}" srcOrd="0" destOrd="0" presId="urn:microsoft.com/office/officeart/2005/8/layout/process5"/>
    <dgm:cxn modelId="{B57079F4-7EEF-46ED-BC3A-907CA19094FC}" type="presOf" srcId="{64049DF8-B886-4820-A9F2-545FB8EAB1E7}" destId="{B0A1C97A-E9B7-4427-81A3-38CCDEC4CBAD}" srcOrd="0" destOrd="0" presId="urn:microsoft.com/office/officeart/2005/8/layout/process5"/>
    <dgm:cxn modelId="{631977F7-30E6-481A-8C7E-E76A29DA1A74}" type="presOf" srcId="{AAA72913-3CE9-48D9-B72D-E56CC7ADDEB0}" destId="{9D8E4C35-C771-4BA9-98BA-1E197572AD8C}" srcOrd="0" destOrd="0" presId="urn:microsoft.com/office/officeart/2005/8/layout/process5"/>
    <dgm:cxn modelId="{AAA18EFA-044E-4ADB-8A04-E8AE4269BA02}" srcId="{64049DF8-B886-4820-A9F2-545FB8EAB1E7}" destId="{1E9DFA32-59F9-4CD0-AB05-14EE21046B2C}" srcOrd="6" destOrd="0" parTransId="{E8581910-BB45-4865-834B-63261876D084}" sibTransId="{EC8B97EC-6261-46AC-B484-96B5A61FF808}"/>
    <dgm:cxn modelId="{BA02A2D7-231E-4DD1-8A42-29C9A0687C90}" type="presParOf" srcId="{B0A1C97A-E9B7-4427-81A3-38CCDEC4CBAD}" destId="{51F78283-A7AF-4DAE-A018-DB5860B53920}" srcOrd="0" destOrd="0" presId="urn:microsoft.com/office/officeart/2005/8/layout/process5"/>
    <dgm:cxn modelId="{B99258ED-0EE2-4416-99C3-CC21E93EB1BE}" type="presParOf" srcId="{B0A1C97A-E9B7-4427-81A3-38CCDEC4CBAD}" destId="{3379CCD8-CA9F-4677-9AE5-5B160C5794C2}" srcOrd="1" destOrd="0" presId="urn:microsoft.com/office/officeart/2005/8/layout/process5"/>
    <dgm:cxn modelId="{0DA8772B-6AA7-4477-B335-706F6BB58F5B}" type="presParOf" srcId="{3379CCD8-CA9F-4677-9AE5-5B160C5794C2}" destId="{15E62D02-C10C-42F4-9181-E46F46CBBB73}" srcOrd="0" destOrd="0" presId="urn:microsoft.com/office/officeart/2005/8/layout/process5"/>
    <dgm:cxn modelId="{404D8139-841F-4554-9E6C-7797CACB5546}" type="presParOf" srcId="{B0A1C97A-E9B7-4427-81A3-38CCDEC4CBAD}" destId="{C93A8E42-90DA-4544-AE00-388CF8C466D3}" srcOrd="2" destOrd="0" presId="urn:microsoft.com/office/officeart/2005/8/layout/process5"/>
    <dgm:cxn modelId="{16686EAB-D6B9-448C-B194-C2B9EA9316CB}" type="presParOf" srcId="{B0A1C97A-E9B7-4427-81A3-38CCDEC4CBAD}" destId="{A683F67E-E1FD-41A0-989B-B199E34DC306}" srcOrd="3" destOrd="0" presId="urn:microsoft.com/office/officeart/2005/8/layout/process5"/>
    <dgm:cxn modelId="{98CBE46A-09C6-4952-8B10-64DA60A2351B}" type="presParOf" srcId="{A683F67E-E1FD-41A0-989B-B199E34DC306}" destId="{60DF51A1-9363-4475-A26E-443B99E9BCAE}" srcOrd="0" destOrd="0" presId="urn:microsoft.com/office/officeart/2005/8/layout/process5"/>
    <dgm:cxn modelId="{75AD6B95-9144-46F8-BC0F-D6DD397BB0BC}" type="presParOf" srcId="{B0A1C97A-E9B7-4427-81A3-38CCDEC4CBAD}" destId="{AF0A021B-381F-4730-9348-A63E3E4A99CC}" srcOrd="4" destOrd="0" presId="urn:microsoft.com/office/officeart/2005/8/layout/process5"/>
    <dgm:cxn modelId="{A7E1851D-AD3B-4402-98B4-38ED9C60B154}" type="presParOf" srcId="{B0A1C97A-E9B7-4427-81A3-38CCDEC4CBAD}" destId="{9D8E4C35-C771-4BA9-98BA-1E197572AD8C}" srcOrd="5" destOrd="0" presId="urn:microsoft.com/office/officeart/2005/8/layout/process5"/>
    <dgm:cxn modelId="{4A3E48DA-9B95-48E7-BB1E-C338EA3BF6C8}" type="presParOf" srcId="{9D8E4C35-C771-4BA9-98BA-1E197572AD8C}" destId="{AA630FB5-C4A2-400D-B641-2112E7C97454}" srcOrd="0" destOrd="0" presId="urn:microsoft.com/office/officeart/2005/8/layout/process5"/>
    <dgm:cxn modelId="{1DA9A333-4611-40BE-B62E-BF1CC6769692}" type="presParOf" srcId="{B0A1C97A-E9B7-4427-81A3-38CCDEC4CBAD}" destId="{1A55D832-21C3-4070-B1AF-97E6AA850ADD}" srcOrd="6" destOrd="0" presId="urn:microsoft.com/office/officeart/2005/8/layout/process5"/>
    <dgm:cxn modelId="{AC8852D9-1FBC-4E4F-86AE-00D7C9C53228}" type="presParOf" srcId="{B0A1C97A-E9B7-4427-81A3-38CCDEC4CBAD}" destId="{F93B6B7A-578E-4ACB-B7B9-026C14E55BC9}" srcOrd="7" destOrd="0" presId="urn:microsoft.com/office/officeart/2005/8/layout/process5"/>
    <dgm:cxn modelId="{B2D21DCB-F6DA-4BB0-86CE-0383A6171B0F}" type="presParOf" srcId="{F93B6B7A-578E-4ACB-B7B9-026C14E55BC9}" destId="{DE989CC7-7230-44A7-B001-3BD1B81086B3}" srcOrd="0" destOrd="0" presId="urn:microsoft.com/office/officeart/2005/8/layout/process5"/>
    <dgm:cxn modelId="{3146512A-EE6D-4366-876B-79CDD934300E}" type="presParOf" srcId="{B0A1C97A-E9B7-4427-81A3-38CCDEC4CBAD}" destId="{6F843C27-331F-4609-9018-8A99EEA0F4D4}" srcOrd="8" destOrd="0" presId="urn:microsoft.com/office/officeart/2005/8/layout/process5"/>
    <dgm:cxn modelId="{5F1FF345-4FD0-4FBC-B0FC-3B1C6E70A3C1}" type="presParOf" srcId="{B0A1C97A-E9B7-4427-81A3-38CCDEC4CBAD}" destId="{0CD63843-3AAE-4F37-9406-6AF03BE134F1}" srcOrd="9" destOrd="0" presId="urn:microsoft.com/office/officeart/2005/8/layout/process5"/>
    <dgm:cxn modelId="{4152EBB4-670B-4DAE-96DE-9D6F3E47B1E5}" type="presParOf" srcId="{0CD63843-3AAE-4F37-9406-6AF03BE134F1}" destId="{B6A09BAF-AAF3-4EEC-80E9-EDBE62A6489D}" srcOrd="0" destOrd="0" presId="urn:microsoft.com/office/officeart/2005/8/layout/process5"/>
    <dgm:cxn modelId="{37C5064C-E541-47C4-A12A-7D1EB5AD7147}" type="presParOf" srcId="{B0A1C97A-E9B7-4427-81A3-38CCDEC4CBAD}" destId="{668C2C55-0589-4C20-A3BF-C00B7751B0FB}" srcOrd="10" destOrd="0" presId="urn:microsoft.com/office/officeart/2005/8/layout/process5"/>
    <dgm:cxn modelId="{E5275078-4D4E-4561-8855-99E1092F309C}" type="presParOf" srcId="{B0A1C97A-E9B7-4427-81A3-38CCDEC4CBAD}" destId="{63AEA9E5-C01F-4C01-BFEE-5F00A531AA32}" srcOrd="11" destOrd="0" presId="urn:microsoft.com/office/officeart/2005/8/layout/process5"/>
    <dgm:cxn modelId="{78A33DB6-CB9C-4B02-9EDE-0C848FE664C8}" type="presParOf" srcId="{63AEA9E5-C01F-4C01-BFEE-5F00A531AA32}" destId="{D1116470-2484-439C-B4AD-79CD53AE6CBD}" srcOrd="0" destOrd="0" presId="urn:microsoft.com/office/officeart/2005/8/layout/process5"/>
    <dgm:cxn modelId="{2D0A06A0-6178-401D-8BB5-8F1179F186EF}" type="presParOf" srcId="{B0A1C97A-E9B7-4427-81A3-38CCDEC4CBAD}" destId="{E50FFC34-BC9F-4808-9977-23959309EB95}" srcOrd="12" destOrd="0" presId="urn:microsoft.com/office/officeart/2005/8/layout/process5"/>
    <dgm:cxn modelId="{C58442F8-6FD4-4312-B534-B0624C016E51}" type="presParOf" srcId="{B0A1C97A-E9B7-4427-81A3-38CCDEC4CBAD}" destId="{27D0B03A-83DD-443B-BF51-8892FB84EC82}" srcOrd="13" destOrd="0" presId="urn:microsoft.com/office/officeart/2005/8/layout/process5"/>
    <dgm:cxn modelId="{C59A5B64-2891-414E-9615-DA11A62080BB}" type="presParOf" srcId="{27D0B03A-83DD-443B-BF51-8892FB84EC82}" destId="{9339004B-43E4-4A06-AD03-0BB532B41EDF}" srcOrd="0" destOrd="0" presId="urn:microsoft.com/office/officeart/2005/8/layout/process5"/>
    <dgm:cxn modelId="{1D86010C-F80E-4D05-8C65-AE571C227DCF}" type="presParOf" srcId="{B0A1C97A-E9B7-4427-81A3-38CCDEC4CBAD}" destId="{3C8E1E91-215C-40B9-A90B-F2FC25105E04}" srcOrd="1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B29927-E78C-40FD-B9B7-FD5908504862}">
      <dsp:nvSpPr>
        <dsp:cNvPr id="0" name=""/>
        <dsp:cNvSpPr/>
      </dsp:nvSpPr>
      <dsp:spPr>
        <a:xfrm>
          <a:off x="0" y="4"/>
          <a:ext cx="2792869" cy="686677"/>
        </a:xfrm>
        <a:prstGeom prst="roundRect">
          <a:avLst>
            <a:gd name="adj" fmla="val 10000"/>
          </a:avLst>
        </a:prstGeom>
        <a:solidFill>
          <a:srgbClr val="2C3C7D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Design of algorithm diagram and local modeling</a:t>
          </a:r>
          <a:endParaRPr lang="ru-RU" sz="1400" b="1" kern="1200" dirty="0">
            <a:solidFill>
              <a:schemeClr val="bg1"/>
            </a:solidFill>
          </a:endParaRPr>
        </a:p>
      </dsp:txBody>
      <dsp:txXfrm>
        <a:off x="20112" y="20116"/>
        <a:ext cx="2752645" cy="646453"/>
      </dsp:txXfrm>
    </dsp:sp>
    <dsp:sp modelId="{74FBD523-B9BA-41DB-955A-64AB0BF19D5F}">
      <dsp:nvSpPr>
        <dsp:cNvPr id="0" name=""/>
        <dsp:cNvSpPr/>
      </dsp:nvSpPr>
      <dsp:spPr>
        <a:xfrm>
          <a:off x="279286" y="686681"/>
          <a:ext cx="223688" cy="6353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5365"/>
              </a:lnTo>
              <a:lnTo>
                <a:pt x="223688" y="63536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F32B1D-E85B-4E3E-B20B-DA14EEF6C154}">
      <dsp:nvSpPr>
        <dsp:cNvPr id="0" name=""/>
        <dsp:cNvSpPr/>
      </dsp:nvSpPr>
      <dsp:spPr>
        <a:xfrm>
          <a:off x="502975" y="936103"/>
          <a:ext cx="2336781" cy="771887"/>
        </a:xfrm>
        <a:prstGeom prst="roundRect">
          <a:avLst>
            <a:gd name="adj" fmla="val 10000"/>
          </a:avLst>
        </a:prstGeom>
        <a:solidFill>
          <a:srgbClr val="C06818">
            <a:alpha val="90000"/>
          </a:srgb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Design of diagram in diagram graphics editor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525583" y="958711"/>
        <a:ext cx="2291565" cy="726671"/>
      </dsp:txXfrm>
    </dsp:sp>
    <dsp:sp modelId="{6EBA14F9-9D17-4664-8084-E8848020E76F}">
      <dsp:nvSpPr>
        <dsp:cNvPr id="0" name=""/>
        <dsp:cNvSpPr/>
      </dsp:nvSpPr>
      <dsp:spPr>
        <a:xfrm>
          <a:off x="279286" y="686681"/>
          <a:ext cx="223688" cy="16901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0151"/>
              </a:lnTo>
              <a:lnTo>
                <a:pt x="223688" y="169015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D43F26-23F6-453C-BCDC-E6EE718042B2}">
      <dsp:nvSpPr>
        <dsp:cNvPr id="0" name=""/>
        <dsp:cNvSpPr/>
      </dsp:nvSpPr>
      <dsp:spPr>
        <a:xfrm>
          <a:off x="502975" y="1944215"/>
          <a:ext cx="2312807" cy="865234"/>
        </a:xfrm>
        <a:prstGeom prst="roundRect">
          <a:avLst>
            <a:gd name="adj" fmla="val 10000"/>
          </a:avLst>
        </a:prstGeom>
        <a:solidFill>
          <a:srgbClr val="C06818">
            <a:alpha val="90000"/>
          </a:srgb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Local modeling by means of automatics modeling core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528317" y="1969557"/>
        <a:ext cx="2262123" cy="814550"/>
      </dsp:txXfrm>
    </dsp:sp>
    <dsp:sp modelId="{41941C35-3BAA-4322-97F0-C13F7713A9E0}">
      <dsp:nvSpPr>
        <dsp:cNvPr id="0" name=""/>
        <dsp:cNvSpPr/>
      </dsp:nvSpPr>
      <dsp:spPr>
        <a:xfrm>
          <a:off x="3311290" y="0"/>
          <a:ext cx="2237635" cy="686677"/>
        </a:xfrm>
        <a:prstGeom prst="roundRect">
          <a:avLst>
            <a:gd name="adj" fmla="val 10000"/>
          </a:avLst>
        </a:prstGeom>
        <a:solidFill>
          <a:srgbClr val="2C3C7D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Development of program for controller using algorithm diagrams</a:t>
          </a:r>
          <a:endParaRPr lang="ru-RU" sz="1400" b="1" kern="1200" dirty="0">
            <a:solidFill>
              <a:schemeClr val="bg1"/>
            </a:solidFill>
          </a:endParaRPr>
        </a:p>
      </dsp:txBody>
      <dsp:txXfrm>
        <a:off x="3331402" y="20112"/>
        <a:ext cx="2197411" cy="646453"/>
      </dsp:txXfrm>
    </dsp:sp>
    <dsp:sp modelId="{8E16D1DD-64B6-488C-B4E5-D675FF908158}">
      <dsp:nvSpPr>
        <dsp:cNvPr id="0" name=""/>
        <dsp:cNvSpPr/>
      </dsp:nvSpPr>
      <dsp:spPr>
        <a:xfrm>
          <a:off x="3535053" y="686677"/>
          <a:ext cx="138428" cy="6647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4769"/>
              </a:lnTo>
              <a:lnTo>
                <a:pt x="138428" y="664769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FA86A5-0075-40A5-8943-CA12752284FA}">
      <dsp:nvSpPr>
        <dsp:cNvPr id="0" name=""/>
        <dsp:cNvSpPr/>
      </dsp:nvSpPr>
      <dsp:spPr>
        <a:xfrm>
          <a:off x="3673482" y="1008108"/>
          <a:ext cx="2471655" cy="686677"/>
        </a:xfrm>
        <a:prstGeom prst="roundRect">
          <a:avLst>
            <a:gd name="adj" fmla="val 10000"/>
          </a:avLst>
        </a:prstGeom>
        <a:solidFill>
          <a:srgbClr val="C06818">
            <a:alpha val="90000"/>
          </a:srgb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Analysis of topology by means of automatics local core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3693594" y="1028220"/>
        <a:ext cx="2431431" cy="646453"/>
      </dsp:txXfrm>
    </dsp:sp>
    <dsp:sp modelId="{861B955A-B933-4C24-9480-CDD87412664F}">
      <dsp:nvSpPr>
        <dsp:cNvPr id="0" name=""/>
        <dsp:cNvSpPr/>
      </dsp:nvSpPr>
      <dsp:spPr>
        <a:xfrm>
          <a:off x="3535053" y="686677"/>
          <a:ext cx="138428" cy="17081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8194"/>
              </a:lnTo>
              <a:lnTo>
                <a:pt x="138428" y="1708194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F25158-497A-499E-91CF-D16131EFF0E1}">
      <dsp:nvSpPr>
        <dsp:cNvPr id="0" name=""/>
        <dsp:cNvSpPr/>
      </dsp:nvSpPr>
      <dsp:spPr>
        <a:xfrm>
          <a:off x="3673482" y="1860928"/>
          <a:ext cx="2481313" cy="1067887"/>
        </a:xfrm>
        <a:prstGeom prst="roundRect">
          <a:avLst>
            <a:gd name="adj" fmla="val 10000"/>
          </a:avLst>
        </a:prstGeom>
        <a:solidFill>
          <a:srgbClr val="C06818">
            <a:alpha val="90000"/>
          </a:srgb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Loading of generating module and generation of algorithm C-code for external executive system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3704759" y="1892205"/>
        <a:ext cx="2418759" cy="1005333"/>
      </dsp:txXfrm>
    </dsp:sp>
    <dsp:sp modelId="{6375882A-57F9-459D-9B6A-708A12C7FFC7}">
      <dsp:nvSpPr>
        <dsp:cNvPr id="0" name=""/>
        <dsp:cNvSpPr/>
      </dsp:nvSpPr>
      <dsp:spPr>
        <a:xfrm>
          <a:off x="3535053" y="686677"/>
          <a:ext cx="138428" cy="28417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41710"/>
              </a:lnTo>
              <a:lnTo>
                <a:pt x="138428" y="284171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F5A92F-861C-4CD8-BE25-5E92502C3CDA}">
      <dsp:nvSpPr>
        <dsp:cNvPr id="0" name=""/>
        <dsp:cNvSpPr/>
      </dsp:nvSpPr>
      <dsp:spPr>
        <a:xfrm>
          <a:off x="3673482" y="3046903"/>
          <a:ext cx="2499782" cy="962969"/>
        </a:xfrm>
        <a:prstGeom prst="roundRect">
          <a:avLst>
            <a:gd name="adj" fmla="val 10000"/>
          </a:avLst>
        </a:prstGeom>
        <a:solidFill>
          <a:srgbClr val="C06818">
            <a:alpha val="90000"/>
          </a:srgb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Compilation of program code for controller using QNX pattern and cross-compiler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3701686" y="3075107"/>
        <a:ext cx="2443374" cy="906561"/>
      </dsp:txXfrm>
    </dsp:sp>
    <dsp:sp modelId="{DC4BD778-172B-4C53-AECE-E4772251FE94}">
      <dsp:nvSpPr>
        <dsp:cNvPr id="0" name=""/>
        <dsp:cNvSpPr/>
      </dsp:nvSpPr>
      <dsp:spPr>
        <a:xfrm>
          <a:off x="3535053" y="686677"/>
          <a:ext cx="147053" cy="37718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71825"/>
              </a:lnTo>
              <a:lnTo>
                <a:pt x="147053" y="377182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29C6EF-076C-4D51-9206-8BEDA1233357}">
      <dsp:nvSpPr>
        <dsp:cNvPr id="0" name=""/>
        <dsp:cNvSpPr/>
      </dsp:nvSpPr>
      <dsp:spPr>
        <a:xfrm>
          <a:off x="3682107" y="4147744"/>
          <a:ext cx="2584226" cy="621518"/>
        </a:xfrm>
        <a:prstGeom prst="roundRect">
          <a:avLst>
            <a:gd name="adj" fmla="val 10000"/>
          </a:avLst>
        </a:prstGeom>
        <a:solidFill>
          <a:srgbClr val="C06818">
            <a:alpha val="90000"/>
          </a:srgb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Loading of compiled programs into controller via ftp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3700311" y="4165948"/>
        <a:ext cx="2547818" cy="585110"/>
      </dsp:txXfrm>
    </dsp:sp>
    <dsp:sp modelId="{07E6CC31-0FDC-4FB4-8078-34E76534C7D2}">
      <dsp:nvSpPr>
        <dsp:cNvPr id="0" name=""/>
        <dsp:cNvSpPr/>
      </dsp:nvSpPr>
      <dsp:spPr>
        <a:xfrm>
          <a:off x="6113960" y="0"/>
          <a:ext cx="2088393" cy="686677"/>
        </a:xfrm>
        <a:prstGeom prst="roundRect">
          <a:avLst>
            <a:gd name="adj" fmla="val 10000"/>
          </a:avLst>
        </a:prstGeom>
        <a:solidFill>
          <a:srgbClr val="2C3C7D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Algorithm debugging in controller</a:t>
          </a:r>
          <a:endParaRPr lang="ru-RU" sz="1400" b="1" kern="1200" dirty="0">
            <a:solidFill>
              <a:schemeClr val="bg1"/>
            </a:solidFill>
          </a:endParaRPr>
        </a:p>
      </dsp:txBody>
      <dsp:txXfrm>
        <a:off x="6134072" y="20112"/>
        <a:ext cx="2048169" cy="646453"/>
      </dsp:txXfrm>
    </dsp:sp>
    <dsp:sp modelId="{4C08160C-3CF1-491F-BFE5-6E59BABC398E}">
      <dsp:nvSpPr>
        <dsp:cNvPr id="0" name=""/>
        <dsp:cNvSpPr/>
      </dsp:nvSpPr>
      <dsp:spPr>
        <a:xfrm>
          <a:off x="6277079" y="686677"/>
          <a:ext cx="91440" cy="7564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56465"/>
              </a:lnTo>
              <a:lnTo>
                <a:pt x="132858" y="75646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1EEE01-6147-4F6D-A803-BC8E1FD40A07}">
      <dsp:nvSpPr>
        <dsp:cNvPr id="0" name=""/>
        <dsp:cNvSpPr/>
      </dsp:nvSpPr>
      <dsp:spPr>
        <a:xfrm>
          <a:off x="6409938" y="987027"/>
          <a:ext cx="2231021" cy="912230"/>
        </a:xfrm>
        <a:prstGeom prst="roundRect">
          <a:avLst>
            <a:gd name="adj" fmla="val 10000"/>
          </a:avLst>
        </a:prstGeom>
        <a:solidFill>
          <a:srgbClr val="C06818">
            <a:alpha val="90000"/>
          </a:srgb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Running of loaded programs for debugging via controller exchange server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6436656" y="1013745"/>
        <a:ext cx="2177585" cy="858794"/>
      </dsp:txXfrm>
    </dsp:sp>
    <dsp:sp modelId="{873CFF9F-71D8-45BC-BF42-8D7209B97BA5}">
      <dsp:nvSpPr>
        <dsp:cNvPr id="0" name=""/>
        <dsp:cNvSpPr/>
      </dsp:nvSpPr>
      <dsp:spPr>
        <a:xfrm>
          <a:off x="6277079" y="686677"/>
          <a:ext cx="91440" cy="18895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89559"/>
              </a:lnTo>
              <a:lnTo>
                <a:pt x="132841" y="1889559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27B737-579F-45EF-BB22-E5274291B8FB}">
      <dsp:nvSpPr>
        <dsp:cNvPr id="0" name=""/>
        <dsp:cNvSpPr/>
      </dsp:nvSpPr>
      <dsp:spPr>
        <a:xfrm>
          <a:off x="6409921" y="2084709"/>
          <a:ext cx="2174703" cy="983054"/>
        </a:xfrm>
        <a:prstGeom prst="roundRect">
          <a:avLst>
            <a:gd name="adj" fmla="val 10000"/>
          </a:avLst>
        </a:prstGeom>
        <a:solidFill>
          <a:srgbClr val="C06818">
            <a:alpha val="90000"/>
          </a:srgb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Connection of the diagram via client’s debugging module and data exchange server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6438714" y="2113502"/>
        <a:ext cx="2117117" cy="9254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F78283-A7AF-4DAE-A018-DB5860B53920}">
      <dsp:nvSpPr>
        <dsp:cNvPr id="0" name=""/>
        <dsp:cNvSpPr/>
      </dsp:nvSpPr>
      <dsp:spPr>
        <a:xfrm>
          <a:off x="488008" y="1204"/>
          <a:ext cx="2072302" cy="108602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2C3C7D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solidFill>
                <a:srgbClr val="2C3C7D"/>
              </a:solidFill>
            </a:rPr>
            <a:t>1</a:t>
          </a:r>
          <a:r>
            <a:rPr lang="ru-RU" sz="1500" b="1" kern="1200" dirty="0"/>
            <a:t> </a:t>
          </a:r>
          <a:r>
            <a:rPr lang="en-US" sz="1500" b="0" kern="1200" dirty="0"/>
            <a:t>Start-up of </a:t>
          </a:r>
          <a:r>
            <a:rPr lang="en-US" sz="1500" kern="1200" dirty="0" err="1"/>
            <a:t>NordWind</a:t>
          </a:r>
          <a:r>
            <a:rPr lang="en-US" sz="1500" kern="1200" dirty="0"/>
            <a:t> with a preset configuration file</a:t>
          </a:r>
          <a:endParaRPr lang="ru-RU" sz="1500" kern="1200" dirty="0"/>
        </a:p>
      </dsp:txBody>
      <dsp:txXfrm>
        <a:off x="519817" y="33013"/>
        <a:ext cx="2008684" cy="1022408"/>
      </dsp:txXfrm>
    </dsp:sp>
    <dsp:sp modelId="{3379CCD8-CA9F-4677-9AE5-5B160C5794C2}">
      <dsp:nvSpPr>
        <dsp:cNvPr id="0" name=""/>
        <dsp:cNvSpPr/>
      </dsp:nvSpPr>
      <dsp:spPr>
        <a:xfrm>
          <a:off x="2719594" y="319772"/>
          <a:ext cx="383729" cy="448891"/>
        </a:xfrm>
        <a:prstGeom prst="rightArrow">
          <a:avLst>
            <a:gd name="adj1" fmla="val 60000"/>
            <a:gd name="adj2" fmla="val 50000"/>
          </a:avLst>
        </a:prstGeom>
        <a:solidFill>
          <a:srgbClr val="2C3C7D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>
        <a:off x="2719594" y="409550"/>
        <a:ext cx="268610" cy="269335"/>
      </dsp:txXfrm>
    </dsp:sp>
    <dsp:sp modelId="{C93A8E42-90DA-4544-AE00-388CF8C466D3}">
      <dsp:nvSpPr>
        <dsp:cNvPr id="0" name=""/>
        <dsp:cNvSpPr/>
      </dsp:nvSpPr>
      <dsp:spPr>
        <a:xfrm>
          <a:off x="3284328" y="1204"/>
          <a:ext cx="2072302" cy="108602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2C3C7D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solidFill>
                <a:srgbClr val="2C3C7D"/>
              </a:solidFill>
            </a:rPr>
            <a:t>2</a:t>
          </a:r>
          <a:r>
            <a:rPr lang="ru-RU" sz="1500" b="1" kern="1200" dirty="0"/>
            <a:t> </a:t>
          </a:r>
          <a:r>
            <a:rPr lang="en-US" sz="1500" b="0" kern="1200" dirty="0"/>
            <a:t>Data reading from the configuration file</a:t>
          </a:r>
          <a:endParaRPr lang="ru-RU" sz="1500" kern="1200" dirty="0"/>
        </a:p>
      </dsp:txBody>
      <dsp:txXfrm>
        <a:off x="3316137" y="33013"/>
        <a:ext cx="2008684" cy="1022408"/>
      </dsp:txXfrm>
    </dsp:sp>
    <dsp:sp modelId="{A683F67E-E1FD-41A0-989B-B199E34DC306}">
      <dsp:nvSpPr>
        <dsp:cNvPr id="0" name=""/>
        <dsp:cNvSpPr/>
      </dsp:nvSpPr>
      <dsp:spPr>
        <a:xfrm>
          <a:off x="5515915" y="319772"/>
          <a:ext cx="383729" cy="448891"/>
        </a:xfrm>
        <a:prstGeom prst="rightArrow">
          <a:avLst>
            <a:gd name="adj1" fmla="val 60000"/>
            <a:gd name="adj2" fmla="val 50000"/>
          </a:avLst>
        </a:prstGeom>
        <a:solidFill>
          <a:srgbClr val="2C3C7D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>
        <a:off x="5515915" y="409550"/>
        <a:ext cx="268610" cy="269335"/>
      </dsp:txXfrm>
    </dsp:sp>
    <dsp:sp modelId="{AF0A021B-381F-4730-9348-A63E3E4A99CC}">
      <dsp:nvSpPr>
        <dsp:cNvPr id="0" name=""/>
        <dsp:cNvSpPr/>
      </dsp:nvSpPr>
      <dsp:spPr>
        <a:xfrm>
          <a:off x="6080649" y="1204"/>
          <a:ext cx="2072302" cy="108602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2C3C7D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solidFill>
                <a:srgbClr val="2C3C7D"/>
              </a:solidFill>
            </a:rPr>
            <a:t>3</a:t>
          </a:r>
          <a:r>
            <a:rPr lang="ru-RU" sz="1500" b="1" kern="1200" dirty="0"/>
            <a:t> </a:t>
          </a:r>
          <a:r>
            <a:rPr lang="en-US" sz="1500" b="0" kern="1200" dirty="0"/>
            <a:t>Data reading from external algorithm variables</a:t>
          </a:r>
          <a:endParaRPr lang="ru-RU" sz="1500" kern="1200" dirty="0"/>
        </a:p>
      </dsp:txBody>
      <dsp:txXfrm>
        <a:off x="6112458" y="33013"/>
        <a:ext cx="2008684" cy="1022408"/>
      </dsp:txXfrm>
    </dsp:sp>
    <dsp:sp modelId="{9D8E4C35-C771-4BA9-98BA-1E197572AD8C}">
      <dsp:nvSpPr>
        <dsp:cNvPr id="0" name=""/>
        <dsp:cNvSpPr/>
      </dsp:nvSpPr>
      <dsp:spPr>
        <a:xfrm rot="5400000">
          <a:off x="6924935" y="1213934"/>
          <a:ext cx="383729" cy="448891"/>
        </a:xfrm>
        <a:prstGeom prst="rightArrow">
          <a:avLst>
            <a:gd name="adj1" fmla="val 60000"/>
            <a:gd name="adj2" fmla="val 50000"/>
          </a:avLst>
        </a:prstGeom>
        <a:solidFill>
          <a:srgbClr val="2C3C7D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 rot="-5400000">
        <a:off x="6982133" y="1246515"/>
        <a:ext cx="269335" cy="268610"/>
      </dsp:txXfrm>
    </dsp:sp>
    <dsp:sp modelId="{1A55D832-21C3-4070-B1AF-97E6AA850ADD}">
      <dsp:nvSpPr>
        <dsp:cNvPr id="0" name=""/>
        <dsp:cNvSpPr/>
      </dsp:nvSpPr>
      <dsp:spPr>
        <a:xfrm>
          <a:off x="6080649" y="1811249"/>
          <a:ext cx="2072302" cy="108602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2C3C7D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solidFill>
                <a:srgbClr val="2C3C7D"/>
              </a:solidFill>
            </a:rPr>
            <a:t>4</a:t>
          </a:r>
          <a:r>
            <a:rPr lang="ru-RU" sz="1500" kern="1200" dirty="0"/>
            <a:t> </a:t>
          </a:r>
          <a:r>
            <a:rPr lang="en-US" sz="1500" kern="1200" dirty="0"/>
            <a:t>Generation of shared storage areas</a:t>
          </a:r>
          <a:endParaRPr lang="ru-RU" sz="1500" kern="1200" dirty="0"/>
        </a:p>
      </dsp:txBody>
      <dsp:txXfrm>
        <a:off x="6112458" y="1843058"/>
        <a:ext cx="2008684" cy="1022408"/>
      </dsp:txXfrm>
    </dsp:sp>
    <dsp:sp modelId="{F93B6B7A-578E-4ACB-B7B9-026C14E55BC9}">
      <dsp:nvSpPr>
        <dsp:cNvPr id="0" name=""/>
        <dsp:cNvSpPr/>
      </dsp:nvSpPr>
      <dsp:spPr>
        <a:xfrm rot="10800000">
          <a:off x="5537635" y="2129816"/>
          <a:ext cx="383729" cy="448891"/>
        </a:xfrm>
        <a:prstGeom prst="rightArrow">
          <a:avLst>
            <a:gd name="adj1" fmla="val 60000"/>
            <a:gd name="adj2" fmla="val 50000"/>
          </a:avLst>
        </a:prstGeom>
        <a:solidFill>
          <a:srgbClr val="2C3C7D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 rot="10800000">
        <a:off x="5652754" y="2219594"/>
        <a:ext cx="268610" cy="269335"/>
      </dsp:txXfrm>
    </dsp:sp>
    <dsp:sp modelId="{6F843C27-331F-4609-9018-8A99EEA0F4D4}">
      <dsp:nvSpPr>
        <dsp:cNvPr id="0" name=""/>
        <dsp:cNvSpPr/>
      </dsp:nvSpPr>
      <dsp:spPr>
        <a:xfrm>
          <a:off x="3284328" y="1811249"/>
          <a:ext cx="2072302" cy="108602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2C3C7D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solidFill>
                <a:srgbClr val="2C3C7D"/>
              </a:solidFill>
            </a:rPr>
            <a:t>5</a:t>
          </a:r>
          <a:r>
            <a:rPr lang="ru-RU" sz="1500" b="1" kern="1200" dirty="0"/>
            <a:t> </a:t>
          </a:r>
          <a:r>
            <a:rPr lang="en-US" sz="1500" b="0" kern="1200" dirty="0"/>
            <a:t>Loading of algorithm initial state</a:t>
          </a:r>
          <a:endParaRPr lang="ru-RU" sz="1500" kern="1200" dirty="0"/>
        </a:p>
      </dsp:txBody>
      <dsp:txXfrm>
        <a:off x="3316137" y="1843058"/>
        <a:ext cx="2008684" cy="1022408"/>
      </dsp:txXfrm>
    </dsp:sp>
    <dsp:sp modelId="{0CD63843-3AAE-4F37-9406-6AF03BE134F1}">
      <dsp:nvSpPr>
        <dsp:cNvPr id="0" name=""/>
        <dsp:cNvSpPr/>
      </dsp:nvSpPr>
      <dsp:spPr>
        <a:xfrm rot="10800000">
          <a:off x="2741315" y="2129816"/>
          <a:ext cx="383729" cy="448891"/>
        </a:xfrm>
        <a:prstGeom prst="rightArrow">
          <a:avLst>
            <a:gd name="adj1" fmla="val 60000"/>
            <a:gd name="adj2" fmla="val 50000"/>
          </a:avLst>
        </a:prstGeom>
        <a:solidFill>
          <a:srgbClr val="2C3C7D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 rot="10800000">
        <a:off x="2856434" y="2219594"/>
        <a:ext cx="268610" cy="269335"/>
      </dsp:txXfrm>
    </dsp:sp>
    <dsp:sp modelId="{668C2C55-0589-4C20-A3BF-C00B7751B0FB}">
      <dsp:nvSpPr>
        <dsp:cNvPr id="0" name=""/>
        <dsp:cNvSpPr/>
      </dsp:nvSpPr>
      <dsp:spPr>
        <a:xfrm>
          <a:off x="488008" y="1811249"/>
          <a:ext cx="2072302" cy="108602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2C3C7D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solidFill>
                <a:srgbClr val="2C3C7D"/>
              </a:solidFill>
            </a:rPr>
            <a:t>6</a:t>
          </a:r>
          <a:r>
            <a:rPr lang="ru-RU" sz="1500" b="1" kern="1200" dirty="0"/>
            <a:t> </a:t>
          </a:r>
          <a:r>
            <a:rPr lang="en-US" sz="1500" kern="1200" dirty="0"/>
            <a:t>Start-up of calculation modules</a:t>
          </a:r>
          <a:endParaRPr lang="ru-RU" sz="1500" kern="1200" dirty="0"/>
        </a:p>
      </dsp:txBody>
      <dsp:txXfrm>
        <a:off x="519817" y="1843058"/>
        <a:ext cx="2008684" cy="1022408"/>
      </dsp:txXfrm>
    </dsp:sp>
    <dsp:sp modelId="{63AEA9E5-C01F-4C01-BFEE-5F00A531AA32}">
      <dsp:nvSpPr>
        <dsp:cNvPr id="0" name=""/>
        <dsp:cNvSpPr/>
      </dsp:nvSpPr>
      <dsp:spPr>
        <a:xfrm rot="5400000">
          <a:off x="1332295" y="3023979"/>
          <a:ext cx="383729" cy="448891"/>
        </a:xfrm>
        <a:prstGeom prst="rightArrow">
          <a:avLst>
            <a:gd name="adj1" fmla="val 60000"/>
            <a:gd name="adj2" fmla="val 50000"/>
          </a:avLst>
        </a:prstGeom>
        <a:solidFill>
          <a:srgbClr val="2C3C7D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 rot="-5400000">
        <a:off x="1389493" y="3056560"/>
        <a:ext cx="269335" cy="268610"/>
      </dsp:txXfrm>
    </dsp:sp>
    <dsp:sp modelId="{E50FFC34-BC9F-4808-9977-23959309EB95}">
      <dsp:nvSpPr>
        <dsp:cNvPr id="0" name=""/>
        <dsp:cNvSpPr/>
      </dsp:nvSpPr>
      <dsp:spPr>
        <a:xfrm>
          <a:off x="488008" y="3621293"/>
          <a:ext cx="2072302" cy="108602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2C3C7D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solidFill>
                <a:srgbClr val="2C3C7D"/>
              </a:solidFill>
            </a:rPr>
            <a:t>7</a:t>
          </a:r>
          <a:r>
            <a:rPr lang="ru-RU" sz="1500" b="1" kern="1200" dirty="0"/>
            <a:t> </a:t>
          </a:r>
          <a:r>
            <a:rPr lang="en-US" sz="1500" kern="1200" dirty="0"/>
            <a:t>Start-up cycle for calculation programs</a:t>
          </a:r>
          <a:endParaRPr lang="ru-RU" sz="1500" kern="1200" dirty="0"/>
        </a:p>
      </dsp:txBody>
      <dsp:txXfrm>
        <a:off x="519817" y="3653102"/>
        <a:ext cx="2008684" cy="1022408"/>
      </dsp:txXfrm>
    </dsp:sp>
    <dsp:sp modelId="{27D0B03A-83DD-443B-BF51-8892FB84EC82}">
      <dsp:nvSpPr>
        <dsp:cNvPr id="0" name=""/>
        <dsp:cNvSpPr/>
      </dsp:nvSpPr>
      <dsp:spPr>
        <a:xfrm>
          <a:off x="2719594" y="3939861"/>
          <a:ext cx="383729" cy="448891"/>
        </a:xfrm>
        <a:prstGeom prst="rightArrow">
          <a:avLst>
            <a:gd name="adj1" fmla="val 60000"/>
            <a:gd name="adj2" fmla="val 50000"/>
          </a:avLst>
        </a:prstGeom>
        <a:solidFill>
          <a:srgbClr val="2C3C7D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>
        <a:off x="2719594" y="4029639"/>
        <a:ext cx="268610" cy="269335"/>
      </dsp:txXfrm>
    </dsp:sp>
    <dsp:sp modelId="{3C8E1E91-215C-40B9-A90B-F2FC25105E04}">
      <dsp:nvSpPr>
        <dsp:cNvPr id="0" name=""/>
        <dsp:cNvSpPr/>
      </dsp:nvSpPr>
      <dsp:spPr>
        <a:xfrm>
          <a:off x="3284328" y="3621293"/>
          <a:ext cx="2072302" cy="108602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2C3C7D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solidFill>
                <a:srgbClr val="2C3C7D"/>
              </a:solidFill>
            </a:rPr>
            <a:t>8</a:t>
          </a:r>
          <a:r>
            <a:rPr lang="en-US" sz="1500" kern="1200" dirty="0"/>
            <a:t> Program start-up: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program</a:t>
          </a:r>
          <a:r>
            <a:rPr lang="ru-RU" sz="1500" kern="1200" dirty="0"/>
            <a:t> 1… ……………… </a:t>
          </a:r>
          <a:r>
            <a:rPr lang="en-US" sz="1500" kern="1200" dirty="0"/>
            <a:t>program N…</a:t>
          </a:r>
          <a:endParaRPr lang="ru-RU" sz="1500" kern="1200" dirty="0"/>
        </a:p>
      </dsp:txBody>
      <dsp:txXfrm>
        <a:off x="3316137" y="3653102"/>
        <a:ext cx="2008684" cy="10224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3077739" cy="511731"/>
          </a:xfrm>
          <a:prstGeom prst="rect">
            <a:avLst/>
          </a:prstGeom>
        </p:spPr>
        <p:txBody>
          <a:bodyPr vert="horz" lIns="99031" tIns="49516" rIns="99031" bIns="49516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6" y="4"/>
            <a:ext cx="3077739" cy="511731"/>
          </a:xfrm>
          <a:prstGeom prst="rect">
            <a:avLst/>
          </a:prstGeom>
        </p:spPr>
        <p:txBody>
          <a:bodyPr vert="horz" lIns="99031" tIns="49516" rIns="99031" bIns="49516" rtlCol="0"/>
          <a:lstStyle>
            <a:lvl1pPr algn="r">
              <a:defRPr sz="1300"/>
            </a:lvl1pPr>
          </a:lstStyle>
          <a:p>
            <a:fld id="{924D25D9-D657-CE41-A292-69F12DA30479}" type="datetimeFigureOut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9721110"/>
            <a:ext cx="3077739" cy="511731"/>
          </a:xfrm>
          <a:prstGeom prst="rect">
            <a:avLst/>
          </a:prstGeom>
        </p:spPr>
        <p:txBody>
          <a:bodyPr vert="horz" lIns="99031" tIns="49516" rIns="99031" bIns="49516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6" y="9721110"/>
            <a:ext cx="3077739" cy="511731"/>
          </a:xfrm>
          <a:prstGeom prst="rect">
            <a:avLst/>
          </a:prstGeom>
        </p:spPr>
        <p:txBody>
          <a:bodyPr vert="horz" lIns="99031" tIns="49516" rIns="99031" bIns="49516" rtlCol="0" anchor="b"/>
          <a:lstStyle>
            <a:lvl1pPr algn="r">
              <a:defRPr sz="1300"/>
            </a:lvl1pPr>
          </a:lstStyle>
          <a:p>
            <a:fld id="{E9B5FBB6-BC5C-7D45-B1F7-30467EA392E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956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3077739" cy="511731"/>
          </a:xfrm>
          <a:prstGeom prst="rect">
            <a:avLst/>
          </a:prstGeom>
        </p:spPr>
        <p:txBody>
          <a:bodyPr vert="horz" lIns="99031" tIns="49516" rIns="99031" bIns="49516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6" y="4"/>
            <a:ext cx="3077739" cy="511731"/>
          </a:xfrm>
          <a:prstGeom prst="rect">
            <a:avLst/>
          </a:prstGeom>
        </p:spPr>
        <p:txBody>
          <a:bodyPr vert="horz" lIns="99031" tIns="49516" rIns="99031" bIns="49516" rtlCol="0"/>
          <a:lstStyle>
            <a:lvl1pPr algn="r">
              <a:defRPr sz="1300"/>
            </a:lvl1pPr>
          </a:lstStyle>
          <a:p>
            <a:fld id="{730B5278-4CA1-4C4E-B178-2C460E5B3383}" type="datetimeFigureOut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31" tIns="49516" rIns="99031" bIns="4951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vert="horz" lIns="99031" tIns="49516" rIns="99031" bIns="49516" rtlCol="0">
            <a:normAutofit/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9721110"/>
            <a:ext cx="3077739" cy="511731"/>
          </a:xfrm>
          <a:prstGeom prst="rect">
            <a:avLst/>
          </a:prstGeom>
        </p:spPr>
        <p:txBody>
          <a:bodyPr vert="horz" lIns="99031" tIns="49516" rIns="99031" bIns="49516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6" y="9721110"/>
            <a:ext cx="3077739" cy="511731"/>
          </a:xfrm>
          <a:prstGeom prst="rect">
            <a:avLst/>
          </a:prstGeom>
        </p:spPr>
        <p:txBody>
          <a:bodyPr vert="horz" lIns="99031" tIns="49516" rIns="99031" bIns="49516" rtlCol="0" anchor="b"/>
          <a:lstStyle>
            <a:lvl1pPr algn="r">
              <a:defRPr sz="1300"/>
            </a:lvl1pPr>
          </a:lstStyle>
          <a:p>
            <a:fld id="{CCAB5FFF-301B-284B-814A-299AE5D4C1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259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173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930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077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271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990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0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2817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0809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2706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709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395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032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8616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298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6327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2713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2629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669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3786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2405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2405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735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1382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077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1748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5007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7979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6214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0284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587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0165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6541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077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1540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5500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1998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3940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0941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6295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endParaRPr lang="ru-RU" dirty="0">
              <a:solidFill>
                <a:srgbClr val="0C0A56"/>
              </a:solidFill>
              <a:cs typeface="FranklinGothicBookG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553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8957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53319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2709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27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2945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5012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endParaRPr lang="ru-RU" dirty="0">
              <a:solidFill>
                <a:srgbClr val="0C0A56"/>
              </a:solidFill>
              <a:cs typeface="FranklinGothicBookG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90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2856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791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36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861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2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48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DDD99-7D3B-420D-9802-685C936E330C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F56F-ED9F-4B9B-A95B-7D3000D1D78A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F57F3-4523-4E41-8A88-E846114ED2C4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291A-182D-4E5D-A5CB-2EE241B7A9D0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B5EB1-CF5D-4F97-B2B6-4B6D7EF5839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D3D2-FF1D-459E-85F4-EAF317093291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33085-DD32-4BB2-9612-A4E587A2BD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77B47-A063-4640-8D9E-D7FFAAAC1D4D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F855-C6C8-4A45-8988-0BCD562AFABB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B870-E669-435E-B540-8575601CBE16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3156D-215D-4BC2-95B7-1658115105F2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image" Target="../media/image59.jpeg"/><Relationship Id="rId3" Type="http://schemas.openxmlformats.org/officeDocument/2006/relationships/image" Target="../media/image3.jpeg"/><Relationship Id="rId7" Type="http://schemas.openxmlformats.org/officeDocument/2006/relationships/image" Target="../media/image53.gif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3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2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14.jpeg"/><Relationship Id="rId10" Type="http://schemas.openxmlformats.org/officeDocument/2006/relationships/image" Target="../media/image35.png"/><Relationship Id="rId4" Type="http://schemas.openxmlformats.org/officeDocument/2006/relationships/image" Target="../media/image66.png"/><Relationship Id="rId9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9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gif"/><Relationship Id="rId3" Type="http://schemas.openxmlformats.org/officeDocument/2006/relationships/image" Target="../media/image2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gif"/><Relationship Id="rId5" Type="http://schemas.openxmlformats.org/officeDocument/2006/relationships/image" Target="../media/image67.jpeg"/><Relationship Id="rId4" Type="http://schemas.openxmlformats.org/officeDocument/2006/relationships/image" Target="../media/image80.gif"/><Relationship Id="rId9" Type="http://schemas.openxmlformats.org/officeDocument/2006/relationships/image" Target="../media/image84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2.jpe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11" Type="http://schemas.openxmlformats.org/officeDocument/2006/relationships/image" Target="../media/image84.jpeg"/><Relationship Id="rId5" Type="http://schemas.openxmlformats.org/officeDocument/2006/relationships/image" Target="../media/image86.pn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2.jpeg"/><Relationship Id="rId7" Type="http://schemas.openxmlformats.org/officeDocument/2006/relationships/image" Target="../media/image95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gif"/><Relationship Id="rId5" Type="http://schemas.openxmlformats.org/officeDocument/2006/relationships/image" Target="../media/image93.png"/><Relationship Id="rId4" Type="http://schemas.openxmlformats.org/officeDocument/2006/relationships/image" Target="../media/image92.jpeg"/><Relationship Id="rId9" Type="http://schemas.openxmlformats.org/officeDocument/2006/relationships/image" Target="../media/image8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0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9.png"/><Relationship Id="rId4" Type="http://schemas.openxmlformats.org/officeDocument/2006/relationships/diagramData" Target="../diagrams/data1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11560" y="2276872"/>
            <a:ext cx="8064896" cy="2069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dirty="0">
                <a:solidFill>
                  <a:srgbClr val="2C3C7D"/>
                </a:solidFill>
                <a:latin typeface="+mj-lt"/>
                <a:ea typeface="+mj-ea"/>
                <a:cs typeface="+mj-cs"/>
              </a:rPr>
              <a:t>Software </a:t>
            </a:r>
            <a:r>
              <a:rPr lang="se-NO" sz="4400" dirty="0">
                <a:solidFill>
                  <a:srgbClr val="2C3C7D"/>
                </a:solidFill>
                <a:latin typeface="+mj-lt"/>
                <a:ea typeface="+mj-ea"/>
                <a:cs typeface="+mj-cs"/>
              </a:rPr>
              <a:t>Design for Computer-Based </a:t>
            </a:r>
            <a:r>
              <a:rPr lang="en-US" sz="4400" dirty="0">
                <a:solidFill>
                  <a:srgbClr val="2C3C7D"/>
                </a:solidFill>
                <a:latin typeface="+mj-lt"/>
              </a:rPr>
              <a:t>Instrumentation and Control </a:t>
            </a:r>
            <a:r>
              <a:rPr lang="se-NO" sz="4400" dirty="0">
                <a:solidFill>
                  <a:srgbClr val="2C3C7D"/>
                </a:solidFill>
                <a:latin typeface="+mj-lt"/>
              </a:rPr>
              <a:t>Systemes</a:t>
            </a:r>
            <a:r>
              <a:rPr lang="en-US" sz="4400" dirty="0">
                <a:solidFill>
                  <a:srgbClr val="2C3C7D"/>
                </a:solidFill>
                <a:latin typeface="+mj-lt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2C3C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одзаголовок 3"/>
          <p:cNvSpPr>
            <a:spLocks noGrp="1"/>
          </p:cNvSpPr>
          <p:nvPr>
            <p:ph type="subTitle" idx="1"/>
          </p:nvPr>
        </p:nvSpPr>
        <p:spPr>
          <a:xfrm>
            <a:off x="827584" y="4941168"/>
            <a:ext cx="7992888" cy="91095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2C3C7D"/>
                </a:solidFill>
                <a:latin typeface="+mj-lt"/>
              </a:rPr>
              <a:t>Use of SimInTech technologies for designing and development </a:t>
            </a:r>
            <a:br>
              <a:rPr lang="en-US" sz="2000" dirty="0">
                <a:solidFill>
                  <a:srgbClr val="2C3C7D"/>
                </a:solidFill>
                <a:latin typeface="+mj-lt"/>
              </a:rPr>
            </a:br>
            <a:r>
              <a:rPr lang="en-US" sz="2000" dirty="0">
                <a:solidFill>
                  <a:srgbClr val="2C3C7D"/>
                </a:solidFill>
                <a:latin typeface="+mj-lt"/>
              </a:rPr>
              <a:t>of I&amp;C systems</a:t>
            </a:r>
            <a:r>
              <a:rPr lang="ru-RU" sz="2000" dirty="0">
                <a:solidFill>
                  <a:srgbClr val="2C3C7D"/>
                </a:solidFill>
                <a:latin typeface="+mj-lt"/>
              </a:rPr>
              <a:t>.</a:t>
            </a:r>
            <a:r>
              <a:rPr lang="en-US" sz="2000" dirty="0">
                <a:solidFill>
                  <a:srgbClr val="2C3C7D"/>
                </a:solidFill>
                <a:latin typeface="+mj-lt"/>
              </a:rPr>
              <a:t> </a:t>
            </a:r>
            <a:endParaRPr lang="ru-RU" sz="2000" dirty="0">
              <a:solidFill>
                <a:srgbClr val="2C3C7D"/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35696" y="5949280"/>
            <a:ext cx="6120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2C3C7D"/>
                </a:solidFill>
                <a:latin typeface="+mj-lt"/>
              </a:rPr>
              <a:t>Author</a:t>
            </a:r>
            <a:r>
              <a:rPr lang="ru-RU" b="1" dirty="0">
                <a:solidFill>
                  <a:srgbClr val="2C3C7D"/>
                </a:solidFill>
                <a:latin typeface="+mj-lt"/>
              </a:rPr>
              <a:t>: </a:t>
            </a:r>
            <a:r>
              <a:rPr lang="en-US" b="1" dirty="0">
                <a:solidFill>
                  <a:srgbClr val="2C3C7D"/>
                </a:solidFill>
                <a:latin typeface="+mj-lt"/>
              </a:rPr>
              <a:t>V. N. Petukhov</a:t>
            </a:r>
            <a:r>
              <a:rPr lang="ru-RU" b="1" dirty="0">
                <a:solidFill>
                  <a:srgbClr val="2C3C7D"/>
                </a:solidFill>
                <a:latin typeface="+mj-lt"/>
              </a:rPr>
              <a:t> </a:t>
            </a:r>
            <a:endParaRPr lang="en-US" b="1" dirty="0">
              <a:solidFill>
                <a:srgbClr val="2C3C7D"/>
              </a:solidFill>
              <a:latin typeface="+mj-lt"/>
            </a:endParaRPr>
          </a:p>
          <a:p>
            <a:pPr algn="ctr"/>
            <a:r>
              <a:rPr lang="en-US" sz="1400" b="1" dirty="0">
                <a:solidFill>
                  <a:srgbClr val="2C3C7D"/>
                </a:solidFill>
                <a:latin typeface="+mj-lt"/>
              </a:rPr>
              <a:t>v.petukhov@3v-services.com</a:t>
            </a:r>
            <a:endParaRPr lang="ru-RU" sz="1400" dirty="0">
              <a:solidFill>
                <a:srgbClr val="2C3C7D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</a:rPr>
              <a:t>Algorithm Design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FC000"/>
                </a:solidFill>
                <a:latin typeface="+mj-lt"/>
              </a:rPr>
              <a:t>SimInTech ensures development of fully verified and documented algorithm design for </a:t>
            </a:r>
            <a:r>
              <a:rPr lang="en-US" dirty="0" err="1">
                <a:solidFill>
                  <a:srgbClr val="FFC000"/>
                </a:solidFill>
                <a:latin typeface="+mj-lt"/>
              </a:rPr>
              <a:t>applicatopn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 software for computer based I&amp;C </a:t>
            </a:r>
            <a:r>
              <a:rPr lang="en-US" dirty="0" err="1">
                <a:solidFill>
                  <a:srgbClr val="FFC000"/>
                </a:solidFill>
                <a:latin typeface="+mj-lt"/>
              </a:rPr>
              <a:t>Systemes</a:t>
            </a:r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4485605"/>
            <a:ext cx="844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2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0%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 l="1986" t="8977" r="615" b="2589"/>
          <a:stretch>
            <a:fillRect/>
          </a:stretch>
        </p:blipFill>
        <p:spPr bwMode="auto">
          <a:xfrm>
            <a:off x="4572001" y="3749695"/>
            <a:ext cx="3626152" cy="255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1675" y="1575795"/>
            <a:ext cx="3250611" cy="2012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51520" y="1418825"/>
            <a:ext cx="53901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F3903C"/>
              </a:buClr>
            </a:pPr>
            <a:r>
              <a:rPr lang="en-US" b="1" dirty="0">
                <a:solidFill>
                  <a:srgbClr val="0C0A56"/>
                </a:solidFill>
                <a:latin typeface="+mj-lt"/>
                <a:cs typeface="FranklinGothicBookG"/>
              </a:rPr>
              <a:t>Peculiarities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: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design structure as nested blocks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;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sheets of algorithms as function block-diagrams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;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structured signal database.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1520" y="3786960"/>
            <a:ext cx="3786996" cy="242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0B770560-1C1A-4972-8029-EC7ACD98A10A}" type="slidenum">
              <a:rPr lang="en-US" smtClean="0">
                <a:latin typeface="+mj-lt"/>
              </a:rPr>
              <a:pPr/>
              <a:t>10</a:t>
            </a:fld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</a:rPr>
              <a:t>Signal Database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FC000"/>
                </a:solidFill>
                <a:latin typeface="+mj-lt"/>
              </a:rPr>
              <a:t>Object-oriented database for development, storage and use of signals. </a:t>
            </a:r>
            <a:br>
              <a:rPr lang="en-US" dirty="0">
                <a:solidFill>
                  <a:srgbClr val="FFC000"/>
                </a:solidFill>
                <a:latin typeface="+mj-lt"/>
              </a:rPr>
            </a:br>
            <a:r>
              <a:rPr lang="en-US" dirty="0">
                <a:solidFill>
                  <a:srgbClr val="FFC000"/>
                </a:solidFill>
                <a:latin typeface="+mj-lt"/>
              </a:rPr>
              <a:t>Intended for categorization and structuring I&amp;C systems data. </a:t>
            </a:r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4485605"/>
            <a:ext cx="844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2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0%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0" y="1418825"/>
            <a:ext cx="864096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C0A56"/>
                </a:solidFill>
                <a:latin typeface="+mj-lt"/>
              </a:rPr>
              <a:t>Includes</a:t>
            </a:r>
            <a:r>
              <a:rPr lang="ru-RU" b="1" dirty="0">
                <a:solidFill>
                  <a:srgbClr val="0C0A56"/>
                </a:solidFill>
                <a:latin typeface="+mj-lt"/>
              </a:rPr>
              <a:t>: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i="1" dirty="0">
                <a:solidFill>
                  <a:srgbClr val="0C0A56"/>
                </a:solidFill>
                <a:latin typeface="+mj-lt"/>
                <a:cs typeface="FranklinGothicBookG"/>
              </a:rPr>
              <a:t>Categories 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–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named sets of signals related to any </a:t>
            </a:r>
            <a:r>
              <a:rPr lang="en-US" u="sng" dirty="0">
                <a:solidFill>
                  <a:srgbClr val="0C0A56"/>
                </a:solidFill>
                <a:latin typeface="+mj-lt"/>
                <a:cs typeface="FranklinGothicBookG"/>
              </a:rPr>
              <a:t>type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of objects of the design 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(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pumps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,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gates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,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sensors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,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algorithms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);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i="1" dirty="0">
                <a:solidFill>
                  <a:srgbClr val="0C0A56"/>
                </a:solidFill>
                <a:latin typeface="+mj-lt"/>
                <a:cs typeface="FranklinGothicBookG"/>
              </a:rPr>
              <a:t>Groups of signals </a:t>
            </a:r>
            <a:r>
              <a:rPr lang="ru-RU" i="1" dirty="0">
                <a:solidFill>
                  <a:srgbClr val="0C0A56"/>
                </a:solidFill>
                <a:latin typeface="+mj-lt"/>
                <a:cs typeface="FranklinGothicBookG"/>
              </a:rPr>
              <a:t>–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signals related to a certain object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;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i="1" dirty="0">
                <a:solidFill>
                  <a:srgbClr val="0C0A56"/>
                </a:solidFill>
                <a:latin typeface="+mj-lt"/>
                <a:cs typeface="FranklinGothicBookG"/>
              </a:rPr>
              <a:t>Signals </a:t>
            </a:r>
            <a:r>
              <a:rPr lang="ru-RU" i="1" dirty="0">
                <a:solidFill>
                  <a:srgbClr val="0C0A56"/>
                </a:solidFill>
                <a:latin typeface="+mj-lt"/>
                <a:cs typeface="FranklinGothicBookG"/>
              </a:rPr>
              <a:t>–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design variables to be used in algorithms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520" y="3604630"/>
            <a:ext cx="4294054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739917" y="3796483"/>
            <a:ext cx="4003442" cy="87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F3903C"/>
              </a:buClr>
            </a:pPr>
            <a:r>
              <a:rPr lang="en-US" b="1" i="1" dirty="0">
                <a:solidFill>
                  <a:srgbClr val="0C0A56"/>
                </a:solidFill>
                <a:latin typeface="+mj-lt"/>
                <a:cs typeface="FranklinGothicBookG"/>
              </a:rPr>
              <a:t>Example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: Pump start-up time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 KBB12AP001_Ton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sp>
        <p:nvSpPr>
          <p:cNvPr id="9" name="Выноска 1 8"/>
          <p:cNvSpPr/>
          <p:nvPr/>
        </p:nvSpPr>
        <p:spPr>
          <a:xfrm>
            <a:off x="4739917" y="5293960"/>
            <a:ext cx="1795549" cy="612648"/>
          </a:xfrm>
          <a:prstGeom prst="borderCallout1">
            <a:avLst>
              <a:gd name="adj1" fmla="val -789"/>
              <a:gd name="adj2" fmla="val 50186"/>
              <a:gd name="adj3" fmla="val -101882"/>
              <a:gd name="adj4" fmla="val 78347"/>
            </a:avLst>
          </a:prstGeom>
          <a:solidFill>
            <a:srgbClr val="C06818"/>
          </a:solidFill>
          <a:ln>
            <a:solidFill>
              <a:srgbClr val="C0681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Pump name in the design</a:t>
            </a:r>
            <a:endParaRPr lang="ru-RU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789516" y="4668517"/>
            <a:ext cx="1356637" cy="0"/>
          </a:xfrm>
          <a:prstGeom prst="line">
            <a:avLst/>
          </a:prstGeom>
          <a:ln>
            <a:solidFill>
              <a:srgbClr val="C0681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Выноска 1 13"/>
          <p:cNvSpPr/>
          <p:nvPr/>
        </p:nvSpPr>
        <p:spPr>
          <a:xfrm>
            <a:off x="6680579" y="5293960"/>
            <a:ext cx="2211901" cy="612648"/>
          </a:xfrm>
          <a:prstGeom prst="borderCallout1">
            <a:avLst>
              <a:gd name="adj1" fmla="val -789"/>
              <a:gd name="adj2" fmla="val 50186"/>
              <a:gd name="adj3" fmla="val -102996"/>
              <a:gd name="adj4" fmla="val 7356"/>
            </a:avLst>
          </a:prstGeom>
          <a:solidFill>
            <a:srgbClr val="C06818"/>
          </a:solidFill>
          <a:ln>
            <a:solidFill>
              <a:srgbClr val="C0681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Signal name in the pump-dedicated set</a:t>
            </a:r>
            <a:endParaRPr lang="ru-RU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6475548" y="4668517"/>
            <a:ext cx="410062" cy="0"/>
          </a:xfrm>
          <a:prstGeom prst="line">
            <a:avLst/>
          </a:prstGeom>
          <a:ln>
            <a:solidFill>
              <a:srgbClr val="C0681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051763" y="4668517"/>
            <a:ext cx="2280320" cy="0"/>
          </a:xfrm>
          <a:prstGeom prst="line">
            <a:avLst/>
          </a:prstGeom>
          <a:ln>
            <a:solidFill>
              <a:srgbClr val="C0681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FEB7312-C3EC-428E-BCD3-8C4AFD2F3544}" type="slidenum">
              <a:rPr lang="en-US" smtClean="0">
                <a:latin typeface="+mj-lt"/>
              </a:rPr>
              <a:pPr/>
              <a:t>11</a:t>
            </a:fld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</a:rPr>
              <a:t>Visual Design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FC000"/>
                </a:solidFill>
                <a:latin typeface="+mj-lt"/>
              </a:rPr>
              <a:t>SimInTech ensures development  of I&amp;C systems design as a classified set of functional block diagrams</a:t>
            </a:r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4485605"/>
            <a:ext cx="844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2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0%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19" y="1556792"/>
            <a:ext cx="8501955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C0A56"/>
                </a:solidFill>
                <a:latin typeface="+mj-lt"/>
              </a:rPr>
              <a:t>Advantages of SimInTech</a:t>
            </a:r>
            <a:r>
              <a:rPr lang="ru-RU" b="1" dirty="0">
                <a:solidFill>
                  <a:srgbClr val="0C0A56"/>
                </a:solidFill>
                <a:latin typeface="+mj-lt"/>
              </a:rPr>
              <a:t>: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 err="1">
                <a:solidFill>
                  <a:srgbClr val="0C0A56"/>
                </a:solidFill>
                <a:latin typeface="+mj-lt"/>
                <a:cs typeface="FranklinGothicBookG"/>
              </a:rPr>
              <a:t>Multy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-language interface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;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Random adjustability of algorithm diagram appearance;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Generation of patterns for structuring the algorithm design (algorithm system, group, sheets)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;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Execution of documentation as per ISO state standard and (or) standards applicable in company: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marL="685800" lvl="1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C0A56"/>
                </a:solidFill>
                <a:latin typeface="+mj-lt"/>
                <a:cs typeface="FranklinGothicBookG"/>
              </a:rPr>
              <a:t>Designation of blocks on the diagram;</a:t>
            </a:r>
            <a:endParaRPr lang="ru-RU" sz="1600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marL="685800" lvl="1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C0A56"/>
                </a:solidFill>
                <a:latin typeface="+mj-lt"/>
                <a:cs typeface="FranklinGothicBookG"/>
              </a:rPr>
              <a:t>Frames, clarifying notations.</a:t>
            </a:r>
            <a:endParaRPr lang="ru-RU" sz="1600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Visual layers available for different elements of the algorithm diagram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;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Automation of document blank filling with service information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.</a:t>
            </a:r>
            <a:endParaRPr lang="ru-RU" spc="300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781ADEC2-053F-45CD-BA66-59252EAC4DEC}" type="slidenum">
              <a:rPr lang="en-US" smtClean="0">
                <a:latin typeface="+mj-lt"/>
              </a:rPr>
              <a:pPr/>
              <a:t>12</a:t>
            </a:fld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1501" y="2067373"/>
            <a:ext cx="4187130" cy="2927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5339" y="2662658"/>
            <a:ext cx="4028530" cy="2889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</a:rPr>
              <a:t>Custom Diagrams Form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FC000"/>
                </a:solidFill>
                <a:latin typeface="+mj-lt"/>
              </a:rPr>
              <a:t>To implement particular requirements of organization, individual blocks are generated ensuring “intellectual” behavior of elements in the diagrams</a:t>
            </a:r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4485605"/>
            <a:ext cx="844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2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0%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/>
          <a:srcRect t="48610"/>
          <a:stretch>
            <a:fillRect/>
          </a:stretch>
        </p:blipFill>
        <p:spPr bwMode="auto">
          <a:xfrm>
            <a:off x="4624261" y="1569110"/>
            <a:ext cx="4004370" cy="303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Прямоугольник 31"/>
          <p:cNvSpPr/>
          <p:nvPr/>
        </p:nvSpPr>
        <p:spPr>
          <a:xfrm>
            <a:off x="251520" y="1418825"/>
            <a:ext cx="4004370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C0A56"/>
                </a:solidFill>
                <a:latin typeface="+mj-lt"/>
              </a:rPr>
              <a:t>Individual design blocks</a:t>
            </a:r>
            <a:r>
              <a:rPr lang="ru-RU" dirty="0">
                <a:solidFill>
                  <a:srgbClr val="0C0A56"/>
                </a:solidFill>
                <a:latin typeface="+mj-lt"/>
              </a:rPr>
              <a:t>: </a:t>
            </a:r>
            <a:endParaRPr lang="ru-RU" dirty="0">
              <a:solidFill>
                <a:srgbClr val="F3903C"/>
              </a:solidFill>
              <a:latin typeface="+mj-lt"/>
              <a:cs typeface="FranklinGothicBookG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37131" y="1926656"/>
            <a:ext cx="4320479" cy="216982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meet requirements of the design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;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form the design content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;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contain the algorithm pattern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;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enable communication with signal base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.</a:t>
            </a:r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7131" y="4215993"/>
            <a:ext cx="3889366" cy="236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2012950" y="4737100"/>
            <a:ext cx="19458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3958812" y="4737100"/>
            <a:ext cx="1098014" cy="6604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56825" y="3531270"/>
            <a:ext cx="3835655" cy="2751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1" name="Прямая со стрелкой 60"/>
          <p:cNvCxnSpPr/>
          <p:nvPr/>
        </p:nvCxnSpPr>
        <p:spPr>
          <a:xfrm>
            <a:off x="5212080" y="1872393"/>
            <a:ext cx="790042" cy="2563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6261100" y="3277355"/>
            <a:ext cx="806450" cy="3168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5056825" y="5397500"/>
            <a:ext cx="71845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Нижний колонтитул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6B9CA335-1425-4497-BEE0-91A320F98748}" type="slidenum">
              <a:rPr lang="en-US" smtClean="0">
                <a:latin typeface="+mj-lt"/>
              </a:rPr>
              <a:pPr/>
              <a:t>13</a:t>
            </a:fld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</a:rPr>
              <a:t>Vector Signals Processing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FC000"/>
                </a:solidFill>
                <a:latin typeface="+mj-lt"/>
              </a:rPr>
              <a:t>Majority of blocks in SimInTech</a:t>
            </a:r>
            <a:r>
              <a:rPr lang="ru-RU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are vector ones</a:t>
            </a:r>
            <a:r>
              <a:rPr lang="ru-RU" dirty="0">
                <a:solidFill>
                  <a:srgbClr val="FFC000"/>
                </a:solidFill>
                <a:latin typeface="+mj-lt"/>
              </a:rPr>
              <a:t>, 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which provides independent processing of a set of algorithms of the same type by one diagram</a:t>
            </a:r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4485605"/>
            <a:ext cx="844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2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0%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1418825"/>
            <a:ext cx="8637017" cy="456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F3903C"/>
              </a:buClr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One typical control block processes all valves in the project 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37413" y="5761355"/>
            <a:ext cx="3151124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F3903C"/>
              </a:buClr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Diagram of a typical block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14260" y="1828820"/>
            <a:ext cx="3618731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F3903C"/>
              </a:buClr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View of algorithms on a diagram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982" y="2128687"/>
            <a:ext cx="2266840" cy="139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 l="19796" t="7373" r="617" b="29714"/>
          <a:stretch>
            <a:fillRect/>
          </a:stretch>
        </p:blipFill>
        <p:spPr bwMode="auto">
          <a:xfrm>
            <a:off x="506701" y="4024216"/>
            <a:ext cx="3965944" cy="19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73749" y="2285355"/>
            <a:ext cx="2512945" cy="130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37413" y="3219047"/>
            <a:ext cx="3155067" cy="269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06701" y="5909611"/>
            <a:ext cx="37097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F3903C"/>
              </a:buClr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List in signal database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sp>
        <p:nvSpPr>
          <p:cNvPr id="18" name="Выноска 1 17"/>
          <p:cNvSpPr/>
          <p:nvPr/>
        </p:nvSpPr>
        <p:spPr>
          <a:xfrm>
            <a:off x="3318711" y="2912723"/>
            <a:ext cx="1795549" cy="603662"/>
          </a:xfrm>
          <a:prstGeom prst="borderCallout1">
            <a:avLst>
              <a:gd name="adj1" fmla="val 46070"/>
              <a:gd name="adj2" fmla="val 99928"/>
              <a:gd name="adj3" fmla="val 17235"/>
              <a:gd name="adj4" fmla="val 162169"/>
            </a:avLst>
          </a:prstGeom>
          <a:solidFill>
            <a:srgbClr val="C06818"/>
          </a:solidFill>
          <a:ln w="15875">
            <a:solidFill>
              <a:srgbClr val="C0681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Valve name</a:t>
            </a:r>
            <a:endParaRPr lang="ru-RU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6220047" y="3013544"/>
            <a:ext cx="669851" cy="0"/>
          </a:xfrm>
          <a:prstGeom prst="line">
            <a:avLst/>
          </a:prstGeom>
          <a:ln>
            <a:solidFill>
              <a:srgbClr val="C0681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990725" y="3267986"/>
            <a:ext cx="525723" cy="0"/>
          </a:xfrm>
          <a:prstGeom prst="line">
            <a:avLst/>
          </a:prstGeom>
          <a:ln>
            <a:solidFill>
              <a:srgbClr val="C0681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85249" y="5140518"/>
            <a:ext cx="669851" cy="0"/>
          </a:xfrm>
          <a:prstGeom prst="line">
            <a:avLst/>
          </a:prstGeom>
          <a:ln>
            <a:solidFill>
              <a:srgbClr val="C0681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endCxn id="18" idx="1"/>
          </p:cNvCxnSpPr>
          <p:nvPr/>
        </p:nvCxnSpPr>
        <p:spPr>
          <a:xfrm flipV="1">
            <a:off x="1255100" y="3516385"/>
            <a:ext cx="2961386" cy="1624134"/>
          </a:xfrm>
          <a:prstGeom prst="line">
            <a:avLst/>
          </a:prstGeom>
          <a:ln>
            <a:solidFill>
              <a:srgbClr val="C0681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endCxn id="18" idx="2"/>
          </p:cNvCxnSpPr>
          <p:nvPr/>
        </p:nvCxnSpPr>
        <p:spPr>
          <a:xfrm flipV="1">
            <a:off x="2516448" y="3214554"/>
            <a:ext cx="802263" cy="53434"/>
          </a:xfrm>
          <a:prstGeom prst="line">
            <a:avLst/>
          </a:prstGeom>
          <a:ln>
            <a:solidFill>
              <a:srgbClr val="C0681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stCxn id="18" idx="0"/>
          </p:cNvCxnSpPr>
          <p:nvPr/>
        </p:nvCxnSpPr>
        <p:spPr>
          <a:xfrm flipV="1">
            <a:off x="5114260" y="3013546"/>
            <a:ext cx="1105787" cy="201008"/>
          </a:xfrm>
          <a:prstGeom prst="line">
            <a:avLst/>
          </a:prstGeom>
          <a:ln>
            <a:solidFill>
              <a:srgbClr val="C0681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07102" y="3429000"/>
            <a:ext cx="311860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F3903C"/>
              </a:buClr>
            </a:pPr>
            <a:r>
              <a:rPr lang="en-US" dirty="0">
                <a:solidFill>
                  <a:srgbClr val="0C0A56"/>
                </a:solidFill>
                <a:latin typeface="+mj-lt"/>
              </a:rPr>
              <a:t>Process flow diagram</a:t>
            </a:r>
            <a:endParaRPr lang="ru-RU" dirty="0">
              <a:solidFill>
                <a:srgbClr val="FF0000"/>
              </a:solidFill>
              <a:latin typeface="+mj-lt"/>
              <a:cs typeface="FranklinGothicBookG"/>
            </a:endParaRPr>
          </a:p>
        </p:txBody>
      </p:sp>
      <p:sp>
        <p:nvSpPr>
          <p:cNvPr id="33" name="Нижний колонтитул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9C7B0D5-C85E-47B1-B376-507DD64C7486}" type="slidenum">
              <a:rPr lang="en-US" smtClean="0">
                <a:latin typeface="+mj-lt"/>
              </a:rPr>
              <a:pPr/>
              <a:t>14</a:t>
            </a:fld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  <a:latin typeface="+mn-lt"/>
              </a:rPr>
              <a:t>Test Simulation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FC000"/>
                </a:solidFill>
              </a:rPr>
              <a:t>The I&amp;C System project in </a:t>
            </a:r>
            <a:r>
              <a:rPr lang="en-US" dirty="0" err="1">
                <a:solidFill>
                  <a:srgbClr val="FFC000"/>
                </a:solidFill>
              </a:rPr>
              <a:t>SimInTech</a:t>
            </a:r>
            <a:r>
              <a:rPr lang="en-US" dirty="0">
                <a:solidFill>
                  <a:srgbClr val="FFC000"/>
                </a:solidFill>
              </a:rPr>
              <a:t> format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en-US" dirty="0">
                <a:solidFill>
                  <a:srgbClr val="FFC000"/>
                </a:solidFill>
              </a:rPr>
              <a:t>is a ready-made mathematical model to enable simulation of algorithm operability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4485605"/>
            <a:ext cx="844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2</a:t>
            </a:r>
            <a:r>
              <a:rPr lang="de-DE" sz="1600" b="1" dirty="0">
                <a:solidFill>
                  <a:schemeClr val="bg1"/>
                </a:solidFill>
              </a:rPr>
              <a:t>0%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1418825"/>
            <a:ext cx="8640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F3903C"/>
              </a:buClr>
            </a:pPr>
            <a:r>
              <a:rPr lang="en-US" b="1" dirty="0">
                <a:solidFill>
                  <a:srgbClr val="0C0A56"/>
                </a:solidFill>
                <a:cs typeface="FranklinGothicBookG"/>
              </a:rPr>
              <a:t>Testability</a:t>
            </a:r>
            <a:r>
              <a:rPr lang="en-US" dirty="0">
                <a:solidFill>
                  <a:srgbClr val="0C0A56"/>
                </a:solidFill>
                <a:cs typeface="FranklinGothicBookG"/>
              </a:rPr>
              <a:t>:</a:t>
            </a:r>
            <a:endParaRPr lang="ru-RU" dirty="0">
              <a:solidFill>
                <a:srgbClr val="0C0A56"/>
              </a:solidFill>
              <a:cs typeface="FranklinGothicBookG"/>
            </a:endParaRP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cs typeface="FranklinGothicBookG"/>
              </a:rPr>
              <a:t>Test run by setting input signals and checking control system response</a:t>
            </a:r>
            <a:r>
              <a:rPr lang="ru-RU" dirty="0">
                <a:solidFill>
                  <a:srgbClr val="0C0A56"/>
                </a:solidFill>
                <a:cs typeface="FranklinGothicBookG"/>
              </a:rPr>
              <a:t>;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cs typeface="FranklinGothicBookG"/>
              </a:rPr>
              <a:t>Dynamic simulation using virtual control panels</a:t>
            </a:r>
            <a:r>
              <a:rPr lang="ru-RU" dirty="0">
                <a:solidFill>
                  <a:srgbClr val="0C0A56"/>
                </a:solidFill>
                <a:cs typeface="FranklinGothicBookG"/>
              </a:rPr>
              <a:t>;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cs typeface="FranklinGothicBookG"/>
              </a:rPr>
              <a:t>Simulation within a complex model along with a model of the object. </a:t>
            </a:r>
            <a:endParaRPr lang="ru-RU" dirty="0">
              <a:solidFill>
                <a:srgbClr val="0C0A56"/>
              </a:solidFill>
              <a:cs typeface="FranklinGothicBookG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1720" y="3588650"/>
            <a:ext cx="3415601" cy="271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19650" y="3579962"/>
            <a:ext cx="3844230" cy="270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7CB3375D-82DF-4021-9163-9829F6DC0DA2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</a:rPr>
              <a:t>Complex Simulation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FC000"/>
                </a:solidFill>
                <a:latin typeface="+mj-lt"/>
              </a:rPr>
              <a:t>SimInTech</a:t>
            </a:r>
            <a:r>
              <a:rPr lang="ru-RU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 provides a check of algorithm design by means of dynamic modeling of object behavior (complex simulation)</a:t>
            </a:r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4485605"/>
            <a:ext cx="844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2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0%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1418825"/>
            <a:ext cx="864096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lnSpc>
                <a:spcPct val="150000"/>
              </a:lnSpc>
              <a:buClr>
                <a:srgbClr val="F3903C"/>
              </a:buClr>
            </a:pPr>
            <a:r>
              <a:rPr lang="en-US" b="1" dirty="0">
                <a:solidFill>
                  <a:srgbClr val="0C0A56"/>
                </a:solidFill>
                <a:latin typeface="+mj-lt"/>
                <a:cs typeface="FranklinGothicBookG"/>
              </a:rPr>
              <a:t>Methods for creation of a model of object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: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marL="228600" indent="-228600" algn="just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As SimInTech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“input-output” block diagram for description of the dynamics of processes, whose differential equations can be represented as the Cauchy form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;</a:t>
            </a:r>
          </a:p>
          <a:p>
            <a:pPr marL="228600" indent="-228600" algn="just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Using specialized libraries of blocks included into SimInTech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;</a:t>
            </a:r>
          </a:p>
          <a:p>
            <a:pPr marL="228600" indent="-228600" algn="just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Connection of external dynamic modeling programs for technical facilities via special communication blocks 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(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OPC, TCP/IP,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UDP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)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 for integrated calculation in data exchange mode;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marL="228600" indent="-228600" algn="just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Integration with external modeling programs including integration with creation of common model preparation interface in SimInTech graphics environment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.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6DF8C0DD-4C7D-4729-B46A-1AE305FCF118}" type="slidenum">
              <a:rPr lang="en-US" smtClean="0">
                <a:latin typeface="+mj-lt"/>
              </a:rPr>
              <a:pPr/>
              <a:t>16</a:t>
            </a:fld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</a:rPr>
              <a:t>Integrated Model of an Object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FC000"/>
                </a:solidFill>
                <a:latin typeface="+mj-lt"/>
              </a:rPr>
              <a:t>Architecture of SimInTech base allows the control system model  and </a:t>
            </a:r>
            <a:r>
              <a:rPr lang="en-US" dirty="0" err="1">
                <a:solidFill>
                  <a:srgbClr val="FFC000"/>
                </a:solidFill>
                <a:latin typeface="+mj-lt"/>
              </a:rPr>
              <a:t>jobject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 model to be connected similar to actual APCS to test the algorithms</a:t>
            </a:r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4485605"/>
            <a:ext cx="844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2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0%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52283" y="3723844"/>
            <a:ext cx="1562986" cy="914400"/>
          </a:xfrm>
          <a:prstGeom prst="rect">
            <a:avLst/>
          </a:prstGeom>
          <a:solidFill>
            <a:srgbClr val="F390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+mj-lt"/>
              </a:rPr>
              <a:t>signal database</a:t>
            </a:r>
            <a:endParaRPr lang="ru-RU" dirty="0">
              <a:latin typeface="+mj-lt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338664" y="1964246"/>
            <a:ext cx="2598006" cy="1843067"/>
            <a:chOff x="251520" y="1728413"/>
            <a:chExt cx="2598006" cy="1843067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1520" y="1728413"/>
              <a:ext cx="2089724" cy="1493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9233" y="1935748"/>
              <a:ext cx="2089724" cy="1493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2492" y="2115879"/>
              <a:ext cx="2037034" cy="1455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7125" y="4448873"/>
            <a:ext cx="2385355" cy="17171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4141" y="1875360"/>
            <a:ext cx="2300294" cy="1529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51520" y="1418825"/>
            <a:ext cx="3263205" cy="456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F3903C"/>
              </a:buClr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Design of algorithms 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-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model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26998" y="1418825"/>
            <a:ext cx="2965482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F3903C"/>
              </a:buClr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SCADA system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08802" y="3941042"/>
            <a:ext cx="1983678" cy="456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F3903C"/>
              </a:buClr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Model of object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53578" y="3550221"/>
            <a:ext cx="1655224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lnSpc>
                <a:spcPct val="150000"/>
              </a:lnSpc>
              <a:buClr>
                <a:srgbClr val="F3903C"/>
              </a:buClr>
            </a:pPr>
            <a:r>
              <a:rPr lang="en-US" sz="1400" dirty="0">
                <a:solidFill>
                  <a:srgbClr val="0C0A56"/>
                </a:solidFill>
                <a:latin typeface="+mj-lt"/>
                <a:cs typeface="FranklinGothicBookG"/>
              </a:rPr>
              <a:t>actuators</a:t>
            </a:r>
            <a:endParaRPr lang="ru-RU" sz="1400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 flipV="1">
            <a:off x="4851901" y="4638244"/>
            <a:ext cx="0" cy="476017"/>
          </a:xfrm>
          <a:prstGeom prst="straightConnector1">
            <a:avLst/>
          </a:prstGeom>
          <a:ln>
            <a:solidFill>
              <a:srgbClr val="2C3C7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4851901" y="5114260"/>
            <a:ext cx="1655224" cy="1"/>
          </a:xfrm>
          <a:prstGeom prst="line">
            <a:avLst/>
          </a:prstGeom>
          <a:ln>
            <a:solidFill>
              <a:srgbClr val="2C3C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851901" y="4744928"/>
            <a:ext cx="1655224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lnSpc>
                <a:spcPct val="150000"/>
              </a:lnSpc>
              <a:buClr>
                <a:srgbClr val="F3903C"/>
              </a:buClr>
            </a:pPr>
            <a:r>
              <a:rPr lang="en-US" sz="1400" dirty="0">
                <a:solidFill>
                  <a:srgbClr val="0C0A56"/>
                </a:solidFill>
                <a:latin typeface="+mj-lt"/>
                <a:cs typeface="FranklinGothicBookG"/>
              </a:rPr>
              <a:t>    calculated parameters</a:t>
            </a:r>
            <a:endParaRPr lang="ru-RU" sz="1400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916776" y="2892966"/>
            <a:ext cx="1387210" cy="72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 algn="ctr">
              <a:lnSpc>
                <a:spcPct val="150000"/>
              </a:lnSpc>
              <a:buClr>
                <a:srgbClr val="F3903C"/>
              </a:buClr>
            </a:pPr>
            <a:r>
              <a:rPr lang="en-US" sz="1400" dirty="0">
                <a:solidFill>
                  <a:srgbClr val="0C0A56"/>
                </a:solidFill>
                <a:latin typeface="+mj-lt"/>
                <a:cs typeface="FranklinGothicBookG"/>
              </a:rPr>
              <a:t>I&amp;C commands</a:t>
            </a:r>
            <a:endParaRPr lang="ru-RU" sz="1400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cxnSp>
        <p:nvCxnSpPr>
          <p:cNvPr id="46" name="Прямая со стрелкой 45"/>
          <p:cNvCxnSpPr/>
          <p:nvPr/>
        </p:nvCxnSpPr>
        <p:spPr>
          <a:xfrm>
            <a:off x="4099034" y="3262298"/>
            <a:ext cx="0" cy="461547"/>
          </a:xfrm>
          <a:prstGeom prst="straightConnector1">
            <a:avLst/>
          </a:prstGeom>
          <a:ln>
            <a:solidFill>
              <a:srgbClr val="2C3C7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V="1">
            <a:off x="1997059" y="3792896"/>
            <a:ext cx="0" cy="476017"/>
          </a:xfrm>
          <a:prstGeom prst="straightConnector1">
            <a:avLst/>
          </a:prstGeom>
          <a:ln>
            <a:solidFill>
              <a:srgbClr val="2C3C7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1997059" y="4268912"/>
            <a:ext cx="1655224" cy="1"/>
          </a:xfrm>
          <a:prstGeom prst="line">
            <a:avLst/>
          </a:prstGeom>
          <a:ln>
            <a:solidFill>
              <a:srgbClr val="2C3C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997059" y="3899580"/>
            <a:ext cx="1655224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lnSpc>
                <a:spcPct val="150000"/>
              </a:lnSpc>
              <a:buClr>
                <a:srgbClr val="F3903C"/>
              </a:buClr>
            </a:pPr>
            <a:r>
              <a:rPr lang="en-US" sz="1400" dirty="0">
                <a:solidFill>
                  <a:srgbClr val="0C0A56"/>
                </a:solidFill>
                <a:latin typeface="+mj-lt"/>
                <a:cs typeface="FranklinGothicBookG"/>
              </a:rPr>
              <a:t>control points</a:t>
            </a:r>
            <a:endParaRPr lang="ru-RU" sz="1400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 flipV="1">
            <a:off x="4572000" y="1964246"/>
            <a:ext cx="0" cy="1759599"/>
          </a:xfrm>
          <a:prstGeom prst="line">
            <a:avLst/>
          </a:prstGeom>
          <a:ln>
            <a:solidFill>
              <a:srgbClr val="2C3C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>
            <a:off x="4572000" y="1964246"/>
            <a:ext cx="1442141" cy="0"/>
          </a:xfrm>
          <a:prstGeom prst="straightConnector1">
            <a:avLst/>
          </a:prstGeom>
          <a:ln>
            <a:solidFill>
              <a:srgbClr val="2C3C7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4387657" y="1565076"/>
            <a:ext cx="1655224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lnSpc>
                <a:spcPct val="150000"/>
              </a:lnSpc>
              <a:buClr>
                <a:srgbClr val="F3903C"/>
              </a:buClr>
            </a:pPr>
            <a:r>
              <a:rPr lang="en-US" sz="1400" dirty="0">
                <a:solidFill>
                  <a:srgbClr val="0C0A56"/>
                </a:solidFill>
                <a:latin typeface="+mj-lt"/>
                <a:cs typeface="FranklinGothicBookG"/>
              </a:rPr>
              <a:t>   instrument readings</a:t>
            </a:r>
            <a:endParaRPr lang="ru-RU" sz="1400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cxnSp>
        <p:nvCxnSpPr>
          <p:cNvPr id="67" name="Прямая со стрелкой 66"/>
          <p:cNvCxnSpPr/>
          <p:nvPr/>
        </p:nvCxnSpPr>
        <p:spPr>
          <a:xfrm>
            <a:off x="4851901" y="2892966"/>
            <a:ext cx="0" cy="830878"/>
          </a:xfrm>
          <a:prstGeom prst="straightConnector1">
            <a:avLst/>
          </a:prstGeom>
          <a:ln>
            <a:solidFill>
              <a:srgbClr val="2C3C7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4655671" y="2523634"/>
            <a:ext cx="1387210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lnSpc>
                <a:spcPct val="150000"/>
              </a:lnSpc>
              <a:buClr>
                <a:srgbClr val="F3903C"/>
              </a:buClr>
            </a:pPr>
            <a:r>
              <a:rPr lang="en-US" sz="1400" dirty="0">
                <a:solidFill>
                  <a:srgbClr val="0C0A56"/>
                </a:solidFill>
                <a:latin typeface="+mj-lt"/>
                <a:cs typeface="FranklinGothicBookG"/>
              </a:rPr>
              <a:t>    operator commands</a:t>
            </a:r>
            <a:endParaRPr lang="ru-RU" sz="1400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cxnSp>
        <p:nvCxnSpPr>
          <p:cNvPr id="74" name="Прямая соединительная линия 73"/>
          <p:cNvCxnSpPr/>
          <p:nvPr/>
        </p:nvCxnSpPr>
        <p:spPr>
          <a:xfrm>
            <a:off x="4851901" y="2892966"/>
            <a:ext cx="1162240" cy="0"/>
          </a:xfrm>
          <a:prstGeom prst="line">
            <a:avLst/>
          </a:prstGeom>
          <a:ln>
            <a:solidFill>
              <a:srgbClr val="2C3C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251521" y="4744928"/>
            <a:ext cx="47872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F3903C"/>
              </a:buClr>
            </a:pP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	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This approach allows a design of algorithms to be checked and debugged under conditions close to actual operation of an object. 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6DEA0014-6D33-46D2-8ABF-D2AC7E4E2C40}" type="slidenum">
              <a:rPr lang="en-US" smtClean="0">
                <a:latin typeface="+mj-lt"/>
              </a:rPr>
              <a:pPr/>
              <a:t>17</a:t>
            </a:fld>
            <a:endParaRPr lang="en-US" dirty="0">
              <a:latin typeface="+mj-lt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2916776" y="3262298"/>
            <a:ext cx="1182258" cy="0"/>
          </a:xfrm>
          <a:prstGeom prst="line">
            <a:avLst/>
          </a:prstGeom>
          <a:ln>
            <a:solidFill>
              <a:srgbClr val="2C3C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5215269" y="3899580"/>
            <a:ext cx="1693533" cy="0"/>
          </a:xfrm>
          <a:prstGeom prst="line">
            <a:avLst/>
          </a:prstGeom>
          <a:ln>
            <a:solidFill>
              <a:srgbClr val="2C3C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6908802" y="3899580"/>
            <a:ext cx="0" cy="507831"/>
          </a:xfrm>
          <a:prstGeom prst="straightConnector1">
            <a:avLst/>
          </a:prstGeom>
          <a:ln>
            <a:solidFill>
              <a:srgbClr val="2C3C7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91680" y="2794689"/>
            <a:ext cx="6840760" cy="369332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5616" y="2794689"/>
            <a:ext cx="351656" cy="369332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83332"/>
            <a:ext cx="8640960" cy="533400"/>
          </a:xfrm>
        </p:spPr>
        <p:txBody>
          <a:bodyPr anchor="b">
            <a:noAutofit/>
          </a:bodyPr>
          <a:lstStyle/>
          <a:p>
            <a:pPr algn="l"/>
            <a:r>
              <a:rPr lang="en-US" sz="3200" dirty="0">
                <a:solidFill>
                  <a:srgbClr val="0C0A56"/>
                </a:solidFill>
              </a:rPr>
              <a:t>Content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7FE066A8-5AD0-4166-B985-FDDBEB2E1DB7}" type="slidenum">
              <a:rPr lang="en-US" smtClean="0">
                <a:latin typeface="+mj-lt"/>
              </a:rPr>
              <a:pPr/>
              <a:t>18</a:t>
            </a:fld>
            <a:endParaRPr lang="en-US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5616" y="1489428"/>
            <a:ext cx="7776864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General Information on SimInTech</a:t>
            </a: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 err="1">
                <a:solidFill>
                  <a:srgbClr val="0C0A56"/>
                </a:solidFill>
                <a:latin typeface="+mj-lt"/>
                <a:cs typeface="FranklinGothicBookG"/>
              </a:rPr>
              <a:t>SimInTech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 for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Design and Development of Control Systems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chemeClr val="accent1"/>
                </a:solidFill>
                <a:latin typeface="+mj-lt"/>
                <a:cs typeface="FranklinGothicBookG"/>
              </a:rPr>
              <a:t>SimInTech Graphics</a:t>
            </a:r>
            <a:endParaRPr lang="ru-RU" dirty="0">
              <a:solidFill>
                <a:schemeClr val="accent1"/>
              </a:solidFill>
              <a:latin typeface="+mj-lt"/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SimInTech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Mathematical Core and Code Generation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I&amp;C Design and Development Life Cycle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 err="1">
                <a:solidFill>
                  <a:srgbClr val="0C0A56"/>
                </a:solidFill>
                <a:latin typeface="+mj-lt"/>
                <a:cs typeface="FranklinGothicBookG"/>
              </a:rPr>
              <a:t>NordWind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 Executive Environment</a:t>
            </a: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Main Examples of SimInTech Implementation</a:t>
            </a: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Conclusion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endParaRPr lang="en-US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</p:spTree>
    <p:extLst>
      <p:ext uri="{BB962C8B-B14F-4D97-AF65-F5344CB8AC3E}">
        <p14:creationId xmlns:p14="http://schemas.microsoft.com/office/powerpoint/2010/main" val="1624495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</a:rPr>
              <a:t>High-Level Representation System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FC000"/>
                </a:solidFill>
                <a:latin typeface="+mj-lt"/>
              </a:rPr>
              <a:t>SimInTech contains all components necessary for generation of true</a:t>
            </a:r>
            <a:r>
              <a:rPr lang="ru-RU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higher-level SCADA system</a:t>
            </a:r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0FBF1E5-2337-47B3-85CC-326D90B2991B}" type="slidenum">
              <a:rPr lang="en-US" smtClean="0">
                <a:latin typeface="+mj-lt"/>
              </a:rPr>
              <a:pPr/>
              <a:t>19</a:t>
            </a:fld>
            <a:endParaRPr lang="en-US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1418825"/>
            <a:ext cx="86409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C0A56"/>
                </a:solidFill>
                <a:latin typeface="+mj-lt"/>
              </a:rPr>
              <a:t>Graphics system of SimInTech provides generation of video frames, mnemonics for representation of  process flow, as well as virtual control panels</a:t>
            </a:r>
            <a:r>
              <a:rPr lang="ru-RU" dirty="0">
                <a:solidFill>
                  <a:srgbClr val="0C0A56"/>
                </a:solidFill>
                <a:latin typeface="+mj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C0A56"/>
                </a:solidFill>
                <a:latin typeface="+mj-lt"/>
              </a:rPr>
              <a:t>Capabilities</a:t>
            </a:r>
            <a:r>
              <a:rPr lang="ru-RU" dirty="0">
                <a:solidFill>
                  <a:srgbClr val="0C0A56"/>
                </a:solidFill>
                <a:latin typeface="+mj-lt"/>
              </a:rPr>
              <a:t>:</a:t>
            </a:r>
            <a:endParaRPr lang="en-US" dirty="0">
              <a:solidFill>
                <a:srgbClr val="0C0A56"/>
              </a:solidFill>
              <a:latin typeface="+mj-lt"/>
            </a:endParaRP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Development of design in Windows;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Application of graphics in Windows and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Linux.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b="1" i="1" dirty="0">
                <a:solidFill>
                  <a:srgbClr val="0C0A56"/>
                </a:solidFill>
                <a:latin typeface="+mj-lt"/>
                <a:cs typeface="FranklinGothicBookG"/>
              </a:rPr>
              <a:t>Vector graphics built-in editor 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–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creation of 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2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D picture of a random complexity, zooming, use of visual layers, etc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.;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b="1" i="1" dirty="0">
                <a:solidFill>
                  <a:srgbClr val="0C0A56"/>
                </a:solidFill>
                <a:latin typeface="+mj-lt"/>
                <a:cs typeface="FranklinGothicBookG"/>
              </a:rPr>
              <a:t>High level programming language 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–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provides animation of high complexity degree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;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b="1" i="1" dirty="0">
                <a:solidFill>
                  <a:srgbClr val="0C0A56"/>
                </a:solidFill>
                <a:latin typeface="+mj-lt"/>
                <a:cs typeface="FranklinGothicBookG"/>
              </a:rPr>
              <a:t>Signal base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–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link between animation and process parameters.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91680" y="1759054"/>
            <a:ext cx="6840760" cy="369332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5616" y="1759054"/>
            <a:ext cx="351656" cy="369332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83332"/>
            <a:ext cx="8640960" cy="533400"/>
          </a:xfrm>
        </p:spPr>
        <p:txBody>
          <a:bodyPr anchor="b">
            <a:noAutofit/>
          </a:bodyPr>
          <a:lstStyle/>
          <a:p>
            <a:pPr algn="l"/>
            <a:r>
              <a:rPr lang="en-US" sz="3200" dirty="0">
                <a:solidFill>
                  <a:srgbClr val="0C0A56"/>
                </a:solidFill>
              </a:rPr>
              <a:t>Content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7FE066A8-5AD0-4166-B985-FDDBEB2E1DB7}" type="slidenum">
              <a:rPr lang="en-US" smtClean="0">
                <a:latin typeface="+mj-lt"/>
              </a:rPr>
              <a:pPr/>
              <a:t>2</a:t>
            </a:fld>
            <a:endParaRPr lang="en-US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5616" y="1489428"/>
            <a:ext cx="7776864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chemeClr val="accent1"/>
                </a:solidFill>
                <a:latin typeface="+mj-lt"/>
                <a:cs typeface="FranklinGothicBookG"/>
              </a:rPr>
              <a:t>General Information on SimInTech</a:t>
            </a: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 err="1">
                <a:solidFill>
                  <a:srgbClr val="0C0A56"/>
                </a:solidFill>
                <a:latin typeface="+mj-lt"/>
                <a:cs typeface="FranklinGothicBookG"/>
              </a:rPr>
              <a:t>SimInTech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 for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Design and Development of Control Systems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SimInTech Graphics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SimInTech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Mathematical Core and Code Generation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rgbClr val="0C0A56"/>
                </a:solidFill>
                <a:latin typeface="+mj-lt"/>
              </a:rPr>
              <a:t>I&amp;C System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 Design and Development Life Cycle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 err="1">
                <a:solidFill>
                  <a:srgbClr val="0C0A56"/>
                </a:solidFill>
                <a:latin typeface="+mj-lt"/>
                <a:cs typeface="FranklinGothicBookG"/>
              </a:rPr>
              <a:t>NordWind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 Executive Environment</a:t>
            </a: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Main Examples of SimInTech Implementation</a:t>
            </a: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Conclusion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endParaRPr lang="en-US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</p:spTree>
    <p:extLst>
      <p:ext uri="{BB962C8B-B14F-4D97-AF65-F5344CB8AC3E}">
        <p14:creationId xmlns:p14="http://schemas.microsoft.com/office/powerpoint/2010/main" val="760604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</a:rPr>
              <a:t>Representation and Control of Processes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FC000"/>
                </a:solidFill>
                <a:latin typeface="+mj-lt"/>
              </a:rPr>
              <a:t>SimInTech</a:t>
            </a:r>
            <a:r>
              <a:rPr lang="ru-RU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graphics environment provides generation of all necessary components of higher-level SCADA systems</a:t>
            </a:r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4485605"/>
            <a:ext cx="844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2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0%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72A94E18-3AAE-471B-9CD5-34435B569957}" type="slidenum">
              <a:rPr lang="en-US" smtClean="0">
                <a:latin typeface="+mj-lt"/>
              </a:rPr>
              <a:pPr/>
              <a:t>20</a:t>
            </a:fld>
            <a:endParaRPr lang="en-US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521" y="1926656"/>
            <a:ext cx="4511549" cy="231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6445" y="4824159"/>
            <a:ext cx="2481529" cy="1660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51521" y="1418825"/>
            <a:ext cx="4939604" cy="456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C0A56"/>
                </a:solidFill>
                <a:latin typeface="+mj-lt"/>
              </a:rPr>
              <a:t>Mnemonics/process flow diagrams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519" y="4316328"/>
            <a:ext cx="4070002" cy="456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C0A56"/>
                </a:solidFill>
                <a:latin typeface="+mj-lt"/>
              </a:rPr>
              <a:t>Graphics and archiving of parameters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3998" y="1926656"/>
            <a:ext cx="1589147" cy="1660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443535" y="1418825"/>
            <a:ext cx="344150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C0A56"/>
                </a:solidFill>
                <a:latin typeface="+mj-lt"/>
              </a:rPr>
              <a:t>Contextual control windows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/>
          <a:srcRect l="1245" t="33267" r="33224" b="11022"/>
          <a:stretch>
            <a:fillRect/>
          </a:stretch>
        </p:blipFill>
        <p:spPr bwMode="auto">
          <a:xfrm>
            <a:off x="4763070" y="4485605"/>
            <a:ext cx="2803525" cy="151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073998" y="3988334"/>
            <a:ext cx="4070002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C0A56"/>
                </a:solidFill>
                <a:latin typeface="+mj-lt"/>
              </a:rPr>
              <a:t>Photorealistic images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 l="60589" t="59503" r="14051" b="1843"/>
          <a:stretch>
            <a:fillRect/>
          </a:stretch>
        </p:blipFill>
        <p:spPr bwMode="auto">
          <a:xfrm>
            <a:off x="7748682" y="4485605"/>
            <a:ext cx="1136359" cy="127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1" descr="reg_element_panel"/>
          <p:cNvPicPr>
            <a:picLocks noChangeAspect="1" noChangeArrowheads="1"/>
          </p:cNvPicPr>
          <p:nvPr/>
        </p:nvPicPr>
        <p:blipFill>
          <a:blip r:embed="rId9"/>
          <a:srcRect l="638" t="9279" r="823"/>
          <a:stretch>
            <a:fillRect/>
          </a:stretch>
        </p:blipFill>
        <p:spPr bwMode="auto">
          <a:xfrm>
            <a:off x="6854872" y="1926656"/>
            <a:ext cx="2030169" cy="16987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</a:rPr>
              <a:t>Video Frame Ergonomics Testing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FC000"/>
                </a:solidFill>
                <a:latin typeface="+mj-lt"/>
              </a:rPr>
              <a:t>Testing of video frame ergonomics is enabled as early as at the stage of design by means of simulation of operator’s work and modeling of processes</a:t>
            </a:r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4485605"/>
            <a:ext cx="844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2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0%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72A94E18-3AAE-471B-9CD5-34435B569957}" type="slidenum">
              <a:rPr lang="en-US" smtClean="0">
                <a:latin typeface="+mj-lt"/>
              </a:rPr>
              <a:pPr/>
              <a:t>21</a:t>
            </a:fld>
            <a:endParaRPr lang="en-US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1418825"/>
            <a:ext cx="6912767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C0A56"/>
                </a:solidFill>
                <a:latin typeface="+mj-lt"/>
              </a:rPr>
              <a:t>Oil pipeline control video frame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02528" y="1418825"/>
            <a:ext cx="3441506" cy="456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C0A56"/>
                </a:solidFill>
                <a:latin typeface="+mj-lt"/>
              </a:rPr>
              <a:t>Turbine control video frame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pic>
        <p:nvPicPr>
          <p:cNvPr id="17" name="Picture 8" descr="video-1"/>
          <p:cNvPicPr>
            <a:picLocks noChangeAspect="1" noChangeArrowheads="1"/>
          </p:cNvPicPr>
          <p:nvPr/>
        </p:nvPicPr>
        <p:blipFill>
          <a:blip r:embed="rId4"/>
          <a:srcRect l="2004" t="8721" r="1877" b="5620"/>
          <a:stretch>
            <a:fillRect/>
          </a:stretch>
        </p:blipFill>
        <p:spPr bwMode="auto">
          <a:xfrm>
            <a:off x="251520" y="1875360"/>
            <a:ext cx="4926122" cy="2773689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251521" y="4734341"/>
            <a:ext cx="8640960" cy="1287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C0A56"/>
                </a:solidFill>
                <a:latin typeface="+mj-lt"/>
              </a:rPr>
              <a:t>Generation of a video frame at early stage of designing allows: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man-machine interface ergonomics errors to be detected and excluded;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periods of development of higher-level representation systems to be reduced. 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/>
          <a:srcRect t="6549" r="29768" b="2744"/>
          <a:stretch>
            <a:fillRect/>
          </a:stretch>
        </p:blipFill>
        <p:spPr bwMode="auto">
          <a:xfrm>
            <a:off x="5432166" y="1875360"/>
            <a:ext cx="3460314" cy="2707211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50131" y="1892266"/>
            <a:ext cx="1881603" cy="208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</a:rPr>
              <a:t>Signal Processing Automation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FC000"/>
                </a:solidFill>
                <a:latin typeface="+mj-lt"/>
              </a:rPr>
              <a:t>SimInTech</a:t>
            </a:r>
            <a:r>
              <a:rPr lang="ru-RU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signal database ensures automatic link of signals to graphics representation and control components</a:t>
            </a:r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4485605"/>
            <a:ext cx="844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2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0%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72A94E18-3AAE-471B-9CD5-34435B569957}" type="slidenum">
              <a:rPr lang="en-US" smtClean="0">
                <a:latin typeface="+mj-lt"/>
              </a:rPr>
              <a:pPr/>
              <a:t>22</a:t>
            </a:fld>
            <a:endParaRPr lang="en-US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1418825"/>
            <a:ext cx="287268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C0A56"/>
                </a:solidFill>
                <a:latin typeface="+mj-lt"/>
              </a:rPr>
              <a:t>Mnemonics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sp>
        <p:nvSpPr>
          <p:cNvPr id="12" name="TextBox 11"/>
          <p:cNvSpPr txBox="1"/>
          <p:nvPr/>
        </p:nvSpPr>
        <p:spPr>
          <a:xfrm rot="10800000" flipV="1">
            <a:off x="688193" y="6239292"/>
            <a:ext cx="2969951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C0A56"/>
                </a:solidFill>
                <a:latin typeface="+mj-lt"/>
              </a:rPr>
              <a:t>Signal database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28367" y="6102434"/>
            <a:ext cx="2258312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C0A56"/>
                </a:solidFill>
                <a:latin typeface="+mj-lt"/>
              </a:rPr>
              <a:t>Animation script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50" y="3925947"/>
            <a:ext cx="2492559" cy="237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5291589" y="5195455"/>
            <a:ext cx="1758542" cy="0"/>
          </a:xfrm>
          <a:prstGeom prst="line">
            <a:avLst/>
          </a:prstGeom>
          <a:ln>
            <a:solidFill>
              <a:srgbClr val="C0681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1521" y="1875360"/>
            <a:ext cx="3161834" cy="2382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8193" y="3846492"/>
            <a:ext cx="3883807" cy="250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6920890" y="1487027"/>
            <a:ext cx="2065801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C0A56"/>
                </a:solidFill>
                <a:latin typeface="+mj-lt"/>
              </a:rPr>
              <a:t>Control window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cxnSp>
        <p:nvCxnSpPr>
          <p:cNvPr id="23" name="Прямая соединительная линия 22"/>
          <p:cNvCxnSpPr>
            <a:endCxn id="18" idx="2"/>
          </p:cNvCxnSpPr>
          <p:nvPr/>
        </p:nvCxnSpPr>
        <p:spPr>
          <a:xfrm flipV="1">
            <a:off x="2283357" y="2266446"/>
            <a:ext cx="1615909" cy="667034"/>
          </a:xfrm>
          <a:prstGeom prst="line">
            <a:avLst/>
          </a:prstGeom>
          <a:ln>
            <a:solidFill>
              <a:srgbClr val="C0681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endCxn id="18" idx="1"/>
          </p:cNvCxnSpPr>
          <p:nvPr/>
        </p:nvCxnSpPr>
        <p:spPr>
          <a:xfrm flipV="1">
            <a:off x="2283357" y="2427858"/>
            <a:ext cx="2467447" cy="1829588"/>
          </a:xfrm>
          <a:prstGeom prst="line">
            <a:avLst/>
          </a:prstGeom>
          <a:ln>
            <a:solidFill>
              <a:srgbClr val="C0681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Выноска 1 42"/>
          <p:cNvSpPr/>
          <p:nvPr/>
        </p:nvSpPr>
        <p:spPr>
          <a:xfrm>
            <a:off x="4777524" y="2761470"/>
            <a:ext cx="1649633" cy="344020"/>
          </a:xfrm>
          <a:prstGeom prst="borderCallout1">
            <a:avLst>
              <a:gd name="adj1" fmla="val 102832"/>
              <a:gd name="adj2" fmla="val 49525"/>
              <a:gd name="adj3" fmla="val 51340"/>
              <a:gd name="adj4" fmla="val 60077"/>
            </a:avLst>
          </a:prstGeom>
          <a:solidFill>
            <a:srgbClr val="C06818"/>
          </a:solidFill>
          <a:ln w="15875">
            <a:solidFill>
              <a:srgbClr val="C0681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signal name</a:t>
            </a:r>
            <a:endParaRPr lang="ru-RU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2410954" y="4999512"/>
            <a:ext cx="1284746" cy="0"/>
          </a:xfrm>
          <a:prstGeom prst="line">
            <a:avLst/>
          </a:prstGeom>
          <a:ln>
            <a:solidFill>
              <a:srgbClr val="C0681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>
            <a:stCxn id="43" idx="1"/>
          </p:cNvCxnSpPr>
          <p:nvPr/>
        </p:nvCxnSpPr>
        <p:spPr>
          <a:xfrm flipH="1">
            <a:off x="3695700" y="3105490"/>
            <a:ext cx="1906641" cy="1894022"/>
          </a:xfrm>
          <a:prstGeom prst="line">
            <a:avLst/>
          </a:prstGeom>
          <a:ln>
            <a:solidFill>
              <a:srgbClr val="C0681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Выноска 1 17"/>
          <p:cNvSpPr/>
          <p:nvPr/>
        </p:nvSpPr>
        <p:spPr>
          <a:xfrm>
            <a:off x="3899266" y="2105033"/>
            <a:ext cx="1703075" cy="322825"/>
          </a:xfrm>
          <a:prstGeom prst="borderCallout1">
            <a:avLst>
              <a:gd name="adj1" fmla="val 50163"/>
              <a:gd name="adj2" fmla="val 99639"/>
              <a:gd name="adj3" fmla="val 32666"/>
              <a:gd name="adj4" fmla="val 70001"/>
            </a:avLst>
          </a:prstGeom>
          <a:solidFill>
            <a:srgbClr val="C06818"/>
          </a:solidFill>
          <a:ln w="15875">
            <a:solidFill>
              <a:srgbClr val="C0681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object name</a:t>
            </a:r>
            <a:endParaRPr lang="ru-RU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cxnSp>
        <p:nvCxnSpPr>
          <p:cNvPr id="24" name="Прямая соединительная линия 23"/>
          <p:cNvCxnSpPr>
            <a:stCxn id="18" idx="0"/>
          </p:cNvCxnSpPr>
          <p:nvPr/>
        </p:nvCxnSpPr>
        <p:spPr>
          <a:xfrm flipV="1">
            <a:off x="5602341" y="2172361"/>
            <a:ext cx="2071868" cy="94085"/>
          </a:xfrm>
          <a:prstGeom prst="line">
            <a:avLst/>
          </a:prstGeom>
          <a:ln>
            <a:solidFill>
              <a:srgbClr val="C0681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7674209" y="2172361"/>
            <a:ext cx="669851" cy="0"/>
          </a:xfrm>
          <a:prstGeom prst="line">
            <a:avLst/>
          </a:prstGeom>
          <a:ln>
            <a:solidFill>
              <a:srgbClr val="C0681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2087034" y="2933480"/>
            <a:ext cx="196323" cy="0"/>
          </a:xfrm>
          <a:prstGeom prst="line">
            <a:avLst/>
          </a:prstGeom>
          <a:ln>
            <a:solidFill>
              <a:srgbClr val="C0681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>
            <a:off x="1499019" y="4249034"/>
            <a:ext cx="784338" cy="0"/>
          </a:xfrm>
          <a:prstGeom prst="line">
            <a:avLst/>
          </a:prstGeom>
          <a:ln>
            <a:solidFill>
              <a:srgbClr val="C0681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>
            <a:stCxn id="43" idx="1"/>
          </p:cNvCxnSpPr>
          <p:nvPr/>
        </p:nvCxnSpPr>
        <p:spPr>
          <a:xfrm>
            <a:off x="5602341" y="3105490"/>
            <a:ext cx="1447790" cy="2089965"/>
          </a:xfrm>
          <a:prstGeom prst="line">
            <a:avLst/>
          </a:prstGeom>
          <a:ln>
            <a:solidFill>
              <a:srgbClr val="C0681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91680" y="3337165"/>
            <a:ext cx="6840760" cy="369332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5616" y="3337165"/>
            <a:ext cx="351656" cy="369332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83332"/>
            <a:ext cx="8640960" cy="533400"/>
          </a:xfrm>
        </p:spPr>
        <p:txBody>
          <a:bodyPr anchor="b">
            <a:noAutofit/>
          </a:bodyPr>
          <a:lstStyle/>
          <a:p>
            <a:pPr algn="l"/>
            <a:r>
              <a:rPr lang="en-US" sz="3200" dirty="0">
                <a:solidFill>
                  <a:srgbClr val="0C0A56"/>
                </a:solidFill>
              </a:rPr>
              <a:t>Content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7FE066A8-5AD0-4166-B985-FDDBEB2E1DB7}" type="slidenum">
              <a:rPr lang="en-US" smtClean="0">
                <a:latin typeface="+mj-lt"/>
              </a:rPr>
              <a:pPr/>
              <a:t>23</a:t>
            </a:fld>
            <a:endParaRPr lang="en-US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5616" y="1489428"/>
            <a:ext cx="77768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General Information on SimInTech</a:t>
            </a: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 err="1">
                <a:solidFill>
                  <a:srgbClr val="0C0A56"/>
                </a:solidFill>
                <a:latin typeface="+mj-lt"/>
                <a:cs typeface="FranklinGothicBookG"/>
              </a:rPr>
              <a:t>SimInTech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 for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Design and Development of Control Systems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SimInTech Graphics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chemeClr val="accent1"/>
                </a:solidFill>
                <a:latin typeface="+mj-lt"/>
                <a:cs typeface="FranklinGothicBookG"/>
              </a:rPr>
              <a:t>SimInTech</a:t>
            </a:r>
            <a:r>
              <a:rPr lang="ru-RU" dirty="0">
                <a:solidFill>
                  <a:schemeClr val="accent1"/>
                </a:solidFill>
                <a:latin typeface="+mj-lt"/>
                <a:cs typeface="FranklinGothicBookG"/>
              </a:rPr>
              <a:t> </a:t>
            </a:r>
            <a:r>
              <a:rPr lang="en-US" dirty="0">
                <a:solidFill>
                  <a:schemeClr val="accent1"/>
                </a:solidFill>
                <a:latin typeface="+mj-lt"/>
                <a:cs typeface="FranklinGothicBookG"/>
              </a:rPr>
              <a:t>Mathematical Core and Code Generation</a:t>
            </a:r>
            <a:endParaRPr lang="ru-RU" dirty="0">
              <a:solidFill>
                <a:schemeClr val="accent1"/>
              </a:solidFill>
              <a:latin typeface="+mj-lt"/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APCS Design and Development Life Cycle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 err="1">
                <a:solidFill>
                  <a:srgbClr val="0C0A56"/>
                </a:solidFill>
                <a:latin typeface="+mj-lt"/>
                <a:cs typeface="FranklinGothicBookG"/>
              </a:rPr>
              <a:t>NordWind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 Executive Environment</a:t>
            </a: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Main Examples of SimInTech Implementation</a:t>
            </a: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Conclusion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endParaRPr lang="en-US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</p:spTree>
    <p:extLst>
      <p:ext uri="{BB962C8B-B14F-4D97-AF65-F5344CB8AC3E}">
        <p14:creationId xmlns:p14="http://schemas.microsoft.com/office/powerpoint/2010/main" val="531355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</a:rPr>
              <a:t>Analysis of Algorithm Calculation Diagram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ru-RU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SimInTech contains a calculation core providing mathematical analysis of algorithm diagram for code generation </a:t>
            </a:r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4485605"/>
            <a:ext cx="844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2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0%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0" y="1556792"/>
            <a:ext cx="864096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pc="-20" dirty="0">
                <a:solidFill>
                  <a:srgbClr val="0C0A56"/>
                </a:solidFill>
                <a:latin typeface="+mj-lt"/>
              </a:rPr>
              <a:t>Calculation core created for modeling of dynamic processes contains mathematical methods for diagram analysis  to prepare code generation process in the C language</a:t>
            </a:r>
            <a:r>
              <a:rPr lang="en-US" dirty="0">
                <a:solidFill>
                  <a:srgbClr val="0C0A56"/>
                </a:solidFill>
                <a:latin typeface="+mj-lt"/>
              </a:rPr>
              <a:t>. </a:t>
            </a:r>
            <a:endParaRPr lang="ru-RU" dirty="0">
              <a:solidFill>
                <a:srgbClr val="0C0A56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C0A56"/>
                </a:solidFill>
                <a:latin typeface="+mj-lt"/>
              </a:rPr>
              <a:t>Main tasks of code pre-generation</a:t>
            </a:r>
            <a:r>
              <a:rPr lang="ru-RU" b="1" dirty="0">
                <a:solidFill>
                  <a:srgbClr val="0C0A56"/>
                </a:solidFill>
                <a:latin typeface="+mj-lt"/>
              </a:rPr>
              <a:t>:</a:t>
            </a:r>
            <a:endParaRPr lang="ru-RU" b="1" dirty="0">
              <a:solidFill>
                <a:srgbClr val="F3903C"/>
              </a:solidFill>
              <a:latin typeface="+mj-lt"/>
              <a:cs typeface="FranklinGothicBookG"/>
            </a:endParaRP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rgbClr val="0C0A56"/>
                </a:solidFill>
                <a:latin typeface="+mj-lt"/>
                <a:cs typeface="FranklinGothicBookG"/>
              </a:rPr>
              <a:t>Analysis of algorithm diagram topology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.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Determination of relations, link between calculation blocks of the diagram, correctness of mathematical operations, preparation of global list of variables and functions. 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rgbClr val="0C0A56"/>
                </a:solidFill>
                <a:latin typeface="+mj-lt"/>
                <a:cs typeface="FranklinGothicBookG"/>
              </a:rPr>
              <a:t>Algebraic loops solving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.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In case a closed communication line is detected in algorithms initial values shall be correctly set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.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rgbClr val="0C0A56"/>
                </a:solidFill>
                <a:latin typeface="+mj-lt"/>
                <a:cs typeface="FranklinGothicBookG"/>
              </a:rPr>
              <a:t>Block sorting in terms of the order of calculation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. </a:t>
            </a: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72A94E18-3AAE-471B-9CD5-34435B569957}" type="slidenum">
              <a:rPr lang="en-US" smtClean="0">
                <a:latin typeface="+mj-lt"/>
              </a:rPr>
              <a:pPr/>
              <a:t>24</a:t>
            </a:fld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</a:rPr>
              <a:t>Initial Code Generation by Diagram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ru-RU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Code generation in SimInTech</a:t>
            </a:r>
            <a:r>
              <a:rPr lang="ru-RU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is implemented on the basis of patterns, which enables generation of a code compatible with different compilers</a:t>
            </a:r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4485605"/>
            <a:ext cx="844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2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0%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51520" y="1926656"/>
            <a:ext cx="2872680" cy="2287272"/>
            <a:chOff x="251520" y="1957135"/>
            <a:chExt cx="4242600" cy="3526927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1520" y="1957135"/>
              <a:ext cx="3386588" cy="2454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85358" y="2338134"/>
              <a:ext cx="3429917" cy="2486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107532" y="3029442"/>
              <a:ext cx="3386588" cy="2454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251521" y="1418825"/>
            <a:ext cx="2423831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F3903C"/>
              </a:buClr>
            </a:pPr>
            <a:r>
              <a:rPr lang="en-US" b="1" dirty="0">
                <a:solidFill>
                  <a:srgbClr val="0C0A56"/>
                </a:solidFill>
                <a:latin typeface="+mj-lt"/>
                <a:cs typeface="FranklinGothicBookG"/>
              </a:rPr>
              <a:t>Algorithm design</a:t>
            </a:r>
            <a:endParaRPr lang="ru-RU" b="1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16514" y="2682711"/>
            <a:ext cx="1579336" cy="523220"/>
          </a:xfrm>
          <a:prstGeom prst="rect">
            <a:avLst/>
          </a:prstGeom>
          <a:solidFill>
            <a:schemeClr val="bg1"/>
          </a:solidFill>
          <a:ln w="22225">
            <a:solidFill>
              <a:srgbClr val="2C3C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C</a:t>
            </a:r>
            <a:endParaRPr lang="ru-RU" sz="1400" dirty="0">
              <a:latin typeface="+mj-lt"/>
            </a:endParaRPr>
          </a:p>
          <a:p>
            <a:pPr algn="ctr"/>
            <a:r>
              <a:rPr lang="en-US" sz="1400" dirty="0">
                <a:latin typeface="+mj-lt"/>
              </a:rPr>
              <a:t>MS Visual Studio</a:t>
            </a:r>
            <a:endParaRPr lang="ru-RU" sz="14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16514" y="1926656"/>
            <a:ext cx="1579335" cy="523220"/>
          </a:xfrm>
          <a:prstGeom prst="rect">
            <a:avLst/>
          </a:prstGeom>
          <a:solidFill>
            <a:schemeClr val="bg1"/>
          </a:solidFill>
          <a:ln w="22225">
            <a:solidFill>
              <a:srgbClr val="2C3C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ST</a:t>
            </a:r>
            <a:endParaRPr lang="ru-RU" sz="1400" dirty="0">
              <a:latin typeface="+mj-lt"/>
            </a:endParaRPr>
          </a:p>
          <a:p>
            <a:pPr algn="ctr"/>
            <a:r>
              <a:rPr lang="en-US" sz="1400" dirty="0">
                <a:latin typeface="+mj-lt"/>
              </a:rPr>
              <a:t>Schneider Unity</a:t>
            </a:r>
            <a:endParaRPr lang="ru-RU" sz="14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16513" y="3498883"/>
            <a:ext cx="1579337" cy="523220"/>
          </a:xfrm>
          <a:prstGeom prst="rect">
            <a:avLst/>
          </a:prstGeom>
          <a:solidFill>
            <a:schemeClr val="bg1"/>
          </a:solidFill>
          <a:ln w="22225">
            <a:solidFill>
              <a:srgbClr val="2C3C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C</a:t>
            </a:r>
            <a:endParaRPr lang="ru-RU" sz="1400" dirty="0">
              <a:latin typeface="+mj-lt"/>
            </a:endParaRPr>
          </a:p>
          <a:p>
            <a:pPr algn="ctr"/>
            <a:r>
              <a:rPr lang="en-US" sz="1400" dirty="0">
                <a:latin typeface="+mj-lt"/>
              </a:rPr>
              <a:t>GCC Linux</a:t>
            </a:r>
            <a:endParaRPr lang="ru-RU" sz="1400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16512" y="4320143"/>
            <a:ext cx="1579337" cy="523220"/>
          </a:xfrm>
          <a:prstGeom prst="rect">
            <a:avLst/>
          </a:prstGeom>
          <a:solidFill>
            <a:srgbClr val="F3903C"/>
          </a:solidFill>
          <a:ln w="22225">
            <a:solidFill>
              <a:srgbClr val="C0681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+mj-lt"/>
              </a:rPr>
              <a:t>C</a:t>
            </a:r>
            <a:endParaRPr lang="ru-RU" sz="14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+mj-lt"/>
              </a:rPr>
              <a:t>GCC QNX</a:t>
            </a:r>
            <a:endParaRPr lang="ru-RU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74385" y="1418825"/>
            <a:ext cx="1421464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F3903C"/>
              </a:buClr>
            </a:pPr>
            <a:r>
              <a:rPr lang="en-US" b="1" dirty="0">
                <a:solidFill>
                  <a:srgbClr val="0C0A56"/>
                </a:solidFill>
                <a:latin typeface="+mj-lt"/>
                <a:cs typeface="FranklinGothicBookG"/>
              </a:rPr>
              <a:t>Patterns 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pic>
        <p:nvPicPr>
          <p:cNvPr id="22" name="Рисунок 21" descr="se_logo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2860" y="1875360"/>
            <a:ext cx="1352550" cy="571500"/>
          </a:xfrm>
          <a:prstGeom prst="rect">
            <a:avLst/>
          </a:prstGeom>
        </p:spPr>
      </p:pic>
      <p:pic>
        <p:nvPicPr>
          <p:cNvPr id="23" name="Рисунок 22" descr="UNITY_SOCOLLABORATIVE (eCat Thumbnail)_1347449672000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0388" y="1887018"/>
            <a:ext cx="609600" cy="609600"/>
          </a:xfrm>
          <a:prstGeom prst="rect">
            <a:avLst/>
          </a:prstGeom>
        </p:spPr>
      </p:pic>
      <p:pic>
        <p:nvPicPr>
          <p:cNvPr id="25" name="Рисунок 24" descr="logo_visual_studio_2010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0565" y="2859254"/>
            <a:ext cx="1207488" cy="469788"/>
          </a:xfrm>
          <a:prstGeom prst="rect">
            <a:avLst/>
          </a:prstGeom>
        </p:spPr>
      </p:pic>
      <p:pic>
        <p:nvPicPr>
          <p:cNvPr id="27" name="Рисунок 26" descr="linux_logo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5980" y="3498883"/>
            <a:ext cx="1199430" cy="715045"/>
          </a:xfrm>
          <a:prstGeom prst="rect">
            <a:avLst/>
          </a:prstGeom>
        </p:spPr>
      </p:pic>
      <p:pic>
        <p:nvPicPr>
          <p:cNvPr id="28" name="Рисунок 27" descr="gccegg-65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8915" y="3548667"/>
            <a:ext cx="929182" cy="1108199"/>
          </a:xfrm>
          <a:prstGeom prst="rect">
            <a:avLst/>
          </a:prstGeom>
        </p:spPr>
      </p:pic>
      <p:pic>
        <p:nvPicPr>
          <p:cNvPr id="29" name="Рисунок 28" descr="qnx-logo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6279" y="4320143"/>
            <a:ext cx="1466201" cy="623802"/>
          </a:xfrm>
          <a:prstGeom prst="rect">
            <a:avLst/>
          </a:prstGeom>
        </p:spPr>
      </p:pic>
      <p:pic>
        <p:nvPicPr>
          <p:cNvPr id="31" name="Рисунок 30" descr="Unknown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57640" y="2567647"/>
            <a:ext cx="1119456" cy="761395"/>
          </a:xfrm>
          <a:prstGeom prst="rect">
            <a:avLst/>
          </a:prstGeom>
        </p:spPr>
      </p:pic>
      <p:sp>
        <p:nvSpPr>
          <p:cNvPr id="32" name="Right Arrow 12"/>
          <p:cNvSpPr/>
          <p:nvPr/>
        </p:nvSpPr>
        <p:spPr>
          <a:xfrm>
            <a:off x="5157834" y="2064795"/>
            <a:ext cx="814341" cy="382065"/>
          </a:xfrm>
          <a:prstGeom prst="rightArrow">
            <a:avLst/>
          </a:prstGeom>
          <a:noFill/>
          <a:ln w="15875">
            <a:solidFill>
              <a:srgbClr val="2C3C7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34" name="Right Arrow 12"/>
          <p:cNvSpPr/>
          <p:nvPr/>
        </p:nvSpPr>
        <p:spPr>
          <a:xfrm>
            <a:off x="5157834" y="2823866"/>
            <a:ext cx="814341" cy="382065"/>
          </a:xfrm>
          <a:prstGeom prst="rightArrow">
            <a:avLst/>
          </a:prstGeom>
          <a:noFill/>
          <a:ln w="15875">
            <a:solidFill>
              <a:srgbClr val="2C3C7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35" name="Right Arrow 12"/>
          <p:cNvSpPr/>
          <p:nvPr/>
        </p:nvSpPr>
        <p:spPr>
          <a:xfrm>
            <a:off x="5157834" y="3539941"/>
            <a:ext cx="814341" cy="382065"/>
          </a:xfrm>
          <a:prstGeom prst="rightArrow">
            <a:avLst/>
          </a:prstGeom>
          <a:noFill/>
          <a:ln w="15875">
            <a:solidFill>
              <a:srgbClr val="2C3C7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36" name="Right Arrow 12"/>
          <p:cNvSpPr/>
          <p:nvPr/>
        </p:nvSpPr>
        <p:spPr>
          <a:xfrm>
            <a:off x="5157833" y="4342672"/>
            <a:ext cx="814341" cy="382065"/>
          </a:xfrm>
          <a:prstGeom prst="rightArrow">
            <a:avLst/>
          </a:prstGeom>
          <a:solidFill>
            <a:srgbClr val="F390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241995" y="4843363"/>
            <a:ext cx="8635101" cy="1287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C0A56"/>
                </a:solidFill>
                <a:latin typeface="+mj-lt"/>
              </a:rPr>
              <a:t>SimInTech environment generates standard </a:t>
            </a:r>
            <a:r>
              <a:rPr lang="en-US" b="1" dirty="0">
                <a:solidFill>
                  <a:srgbClr val="0C0A56"/>
                </a:solidFill>
                <a:latin typeface="+mj-lt"/>
              </a:rPr>
              <a:t>ANSI</a:t>
            </a:r>
            <a:r>
              <a:rPr lang="ru-RU" b="1" dirty="0">
                <a:solidFill>
                  <a:srgbClr val="0C0A56"/>
                </a:solidFill>
                <a:latin typeface="+mj-lt"/>
              </a:rPr>
              <a:t> С</a:t>
            </a:r>
            <a:r>
              <a:rPr lang="en-US" b="1" dirty="0">
                <a:solidFill>
                  <a:srgbClr val="0C0A56"/>
                </a:solidFill>
                <a:latin typeface="+mj-lt"/>
              </a:rPr>
              <a:t> </a:t>
            </a:r>
            <a:r>
              <a:rPr lang="en-US" dirty="0">
                <a:solidFill>
                  <a:srgbClr val="0C0A56"/>
                </a:solidFill>
                <a:latin typeface="+mj-lt"/>
              </a:rPr>
              <a:t>code</a:t>
            </a:r>
            <a:r>
              <a:rPr lang="ru-RU" dirty="0">
                <a:solidFill>
                  <a:srgbClr val="0C0A56"/>
                </a:solidFill>
                <a:latin typeface="+mj-lt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C0A56"/>
                </a:solidFill>
                <a:latin typeface="+mj-lt"/>
              </a:rPr>
              <a:t>Different comments, file names, auxiliary description files generated according to different adjustable patterns can be used for different target platforms.</a:t>
            </a:r>
            <a:endParaRPr lang="ru-RU" dirty="0">
              <a:solidFill>
                <a:srgbClr val="0C0A56"/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921275" y="1418825"/>
            <a:ext cx="248602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F3903C"/>
              </a:buClr>
            </a:pPr>
            <a:r>
              <a:rPr lang="en-US" b="1" dirty="0">
                <a:solidFill>
                  <a:srgbClr val="0C0A56"/>
                </a:solidFill>
                <a:latin typeface="+mj-lt"/>
                <a:cs typeface="FranklinGothicBookG"/>
              </a:rPr>
              <a:t>Compilers and OS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sp>
        <p:nvSpPr>
          <p:cNvPr id="49" name="Нижний колонтитул 4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8FA5DF53-C3A4-4F64-82C5-15B137016B1E}" type="slidenum">
              <a:rPr lang="en-US" smtClean="0">
                <a:latin typeface="+mj-lt"/>
              </a:rPr>
              <a:pPr/>
              <a:t>25</a:t>
            </a:fld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</a:rPr>
              <a:t>Requirements to Program Source Code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ru-RU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Automatic generation of program initial code allows data entry errors to be avoided and program development process to be considerably  accelerated</a:t>
            </a:r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4485605"/>
            <a:ext cx="844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2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0%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0" y="1556792"/>
            <a:ext cx="86409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C0A56"/>
                </a:solidFill>
                <a:latin typeface="+mj-lt"/>
              </a:rPr>
              <a:t>The following requirements to program source code are met in the process:</a:t>
            </a:r>
            <a:endParaRPr lang="ru-RU" dirty="0">
              <a:solidFill>
                <a:srgbClr val="0C0A56"/>
              </a:solidFill>
              <a:latin typeface="+mj-lt"/>
            </a:endParaRP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compliance with algorithm diagram in terms of mathematical operations executed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;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meeting the requirements to the C language syntax from the side of compiler generating programs for controller; 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contains identifiers that can, when needed, debug the program using SimInTech software; 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allows compilation in running program to be carried out for device using a certified compiler; 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compilation does not require SimInTech software to be applied.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0A7AFB7D-E856-429C-BFB2-D68F5878BCBD}" type="slidenum">
              <a:rPr lang="en-US" smtClean="0">
                <a:latin typeface="+mj-lt"/>
              </a:rPr>
              <a:pPr/>
              <a:t>26</a:t>
            </a:fld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ая выноска 31"/>
          <p:cNvSpPr/>
          <p:nvPr/>
        </p:nvSpPr>
        <p:spPr>
          <a:xfrm>
            <a:off x="5645150" y="1996288"/>
            <a:ext cx="3247330" cy="4007955"/>
          </a:xfrm>
          <a:prstGeom prst="wedgeRectCallout">
            <a:avLst>
              <a:gd name="adj1" fmla="val -118744"/>
              <a:gd name="adj2" fmla="val 51839"/>
            </a:avLst>
          </a:prstGeom>
          <a:solidFill>
            <a:srgbClr val="F390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</a:rPr>
              <a:t>Control Program Source Code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FC000"/>
                </a:solidFill>
                <a:latin typeface="+mj-lt"/>
              </a:rPr>
              <a:t>SimInTech</a:t>
            </a:r>
            <a:r>
              <a:rPr lang="ru-RU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operation  results in a code containing description of mathematical blocks in the C language </a:t>
            </a:r>
            <a:r>
              <a:rPr lang="ru-RU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documented as per the requirements of the compiler</a:t>
            </a:r>
            <a:r>
              <a:rPr lang="ru-RU" dirty="0">
                <a:solidFill>
                  <a:srgbClr val="FFC000"/>
                </a:solidFill>
                <a:latin typeface="+mj-lt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64288" y="4485605"/>
            <a:ext cx="844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2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0%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521" y="1875360"/>
            <a:ext cx="4231788" cy="223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10"/>
          <p:cNvGrpSpPr/>
          <p:nvPr/>
        </p:nvGrpSpPr>
        <p:grpSpPr>
          <a:xfrm>
            <a:off x="381561" y="4205575"/>
            <a:ext cx="2988460" cy="2029495"/>
            <a:chOff x="4909339" y="1624071"/>
            <a:chExt cx="2888637" cy="2100204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909339" y="1624071"/>
              <a:ext cx="1454487" cy="1861336"/>
            </a:xfrm>
            <a:prstGeom prst="rect">
              <a:avLst/>
            </a:prstGeom>
            <a:noFill/>
            <a:ln w="9525">
              <a:solidFill>
                <a:srgbClr val="2C3C7D"/>
              </a:solidFill>
              <a:miter lim="800000"/>
              <a:headEnd/>
              <a:tailEnd/>
            </a:ln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92340" y="1989344"/>
              <a:ext cx="1442201" cy="1592837"/>
            </a:xfrm>
            <a:prstGeom prst="rect">
              <a:avLst/>
            </a:prstGeom>
            <a:noFill/>
            <a:ln w="9525">
              <a:solidFill>
                <a:srgbClr val="2C3C7D"/>
              </a:solidFill>
              <a:miter lim="800000"/>
              <a:headEnd/>
              <a:tailEnd/>
            </a:ln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888064" y="2525676"/>
              <a:ext cx="909912" cy="1198599"/>
            </a:xfrm>
            <a:prstGeom prst="rect">
              <a:avLst/>
            </a:prstGeom>
            <a:noFill/>
            <a:ln w="9525">
              <a:solidFill>
                <a:srgbClr val="2C3C7D"/>
              </a:solidFill>
              <a:miter lim="800000"/>
              <a:headEnd/>
              <a:tailEnd/>
            </a:ln>
          </p:spPr>
        </p:pic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68150" y="2108157"/>
            <a:ext cx="3055179" cy="3787432"/>
          </a:xfrm>
          <a:prstGeom prst="rect">
            <a:avLst/>
          </a:prstGeom>
          <a:noFill/>
          <a:ln w="9525">
            <a:solidFill>
              <a:srgbClr val="2C3C7D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1521" y="1418825"/>
            <a:ext cx="2423831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F3903C"/>
              </a:buClr>
            </a:pPr>
            <a:r>
              <a:rPr lang="en-US" b="1" dirty="0">
                <a:solidFill>
                  <a:srgbClr val="0C0A56"/>
                </a:solidFill>
                <a:latin typeface="+mj-lt"/>
                <a:cs typeface="FranklinGothicBookG"/>
              </a:rPr>
              <a:t>Algorithm design</a:t>
            </a:r>
            <a:endParaRPr lang="ru-RU" b="1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1041" y="6235070"/>
            <a:ext cx="3677084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F3903C"/>
              </a:buClr>
            </a:pPr>
            <a:r>
              <a:rPr lang="en-US" b="1" dirty="0">
                <a:solidFill>
                  <a:srgbClr val="0C0A56"/>
                </a:solidFill>
                <a:latin typeface="+mj-lt"/>
                <a:cs typeface="FranklinGothicBookG"/>
              </a:rPr>
              <a:t>Set of required files</a:t>
            </a:r>
            <a:endParaRPr lang="ru-RU" b="1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sp>
        <p:nvSpPr>
          <p:cNvPr id="14" name="Right Arrow 12"/>
          <p:cNvSpPr/>
          <p:nvPr/>
        </p:nvSpPr>
        <p:spPr>
          <a:xfrm rot="5400000">
            <a:off x="1891931" y="4021818"/>
            <a:ext cx="691400" cy="382065"/>
          </a:xfrm>
          <a:prstGeom prst="rightArrow">
            <a:avLst/>
          </a:prstGeom>
          <a:solidFill>
            <a:srgbClr val="F390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645150" y="1488457"/>
            <a:ext cx="324733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F3903C"/>
              </a:buClr>
            </a:pPr>
            <a:r>
              <a:rPr lang="en-US" b="1" dirty="0">
                <a:solidFill>
                  <a:srgbClr val="0C0A56"/>
                </a:solidFill>
                <a:latin typeface="+mj-lt"/>
                <a:cs typeface="FranklinGothicBookG"/>
              </a:rPr>
              <a:t>Algorithm in the C language</a:t>
            </a:r>
            <a:endParaRPr lang="ru-RU" b="1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3575275" y="2665487"/>
            <a:ext cx="908034" cy="5285"/>
          </a:xfrm>
          <a:prstGeom prst="line">
            <a:avLst/>
          </a:prstGeom>
          <a:ln>
            <a:solidFill>
              <a:srgbClr val="2C3C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5906013" y="3736883"/>
            <a:ext cx="494787" cy="10571"/>
          </a:xfrm>
          <a:prstGeom prst="line">
            <a:avLst/>
          </a:prstGeom>
          <a:ln>
            <a:solidFill>
              <a:srgbClr val="2C3C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4483309" y="2670772"/>
            <a:ext cx="1422704" cy="1076682"/>
          </a:xfrm>
          <a:prstGeom prst="straightConnector1">
            <a:avLst/>
          </a:prstGeom>
          <a:ln>
            <a:solidFill>
              <a:srgbClr val="2C3C7D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Выноска 1 32"/>
          <p:cNvSpPr/>
          <p:nvPr/>
        </p:nvSpPr>
        <p:spPr>
          <a:xfrm>
            <a:off x="5820905" y="3945903"/>
            <a:ext cx="2079338" cy="1895856"/>
          </a:xfrm>
          <a:prstGeom prst="borderCallout1">
            <a:avLst>
              <a:gd name="adj1" fmla="val 31188"/>
              <a:gd name="adj2" fmla="val -694"/>
              <a:gd name="adj3" fmla="val -32853"/>
              <a:gd name="adj4" fmla="val -162095"/>
            </a:avLst>
          </a:prstGeom>
          <a:noFill/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41" name="Нижний колонтитул 4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18D75F1-8F8C-43C9-94CE-4E307A8BBA5C}" type="slidenum">
              <a:rPr lang="en-US" smtClean="0">
                <a:latin typeface="+mj-lt"/>
              </a:rPr>
              <a:pPr/>
              <a:t>27</a:t>
            </a:fld>
            <a:endParaRPr lang="en-US" dirty="0">
              <a:latin typeface="+mj-lt"/>
            </a:endParaRPr>
          </a:p>
        </p:txBody>
      </p:sp>
      <p:sp>
        <p:nvSpPr>
          <p:cNvPr id="22" name="Надпись 19"/>
          <p:cNvSpPr txBox="1">
            <a:spLocks noChangeArrowheads="1"/>
          </p:cNvSpPr>
          <p:nvPr/>
        </p:nvSpPr>
        <p:spPr bwMode="auto">
          <a:xfrm>
            <a:off x="2232431" y="4824159"/>
            <a:ext cx="2685688" cy="1017600"/>
          </a:xfrm>
          <a:prstGeom prst="rect">
            <a:avLst/>
          </a:prstGeom>
          <a:solidFill>
            <a:srgbClr val="FFFFFF"/>
          </a:solidFill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 eaLnBrk="1" hangingPunct="1"/>
            <a:r>
              <a:rPr lang="en-US" sz="1400" b="1" dirty="0">
                <a:solidFill>
                  <a:srgbClr val="FF0000"/>
                </a:solidFill>
                <a:latin typeface="+mj-lt"/>
              </a:rPr>
              <a:t>IEC 60880</a:t>
            </a:r>
            <a:r>
              <a:rPr lang="ru-RU" sz="1400" b="1" dirty="0">
                <a:solidFill>
                  <a:srgbClr val="FF0000"/>
                </a:solidFill>
                <a:latin typeface="+mj-lt"/>
              </a:rPr>
              <a:t>-</a:t>
            </a:r>
            <a:r>
              <a:rPr lang="en-US" sz="1400" b="1" dirty="0">
                <a:solidFill>
                  <a:srgbClr val="FF0000"/>
                </a:solidFill>
                <a:latin typeface="+mj-lt"/>
              </a:rPr>
              <a:t>20</a:t>
            </a:r>
            <a:r>
              <a:rPr lang="ru-RU" sz="1400" b="1" dirty="0">
                <a:solidFill>
                  <a:srgbClr val="FF0000"/>
                </a:solidFill>
                <a:latin typeface="+mj-lt"/>
              </a:rPr>
              <a:t>10</a:t>
            </a:r>
            <a:r>
              <a:rPr lang="en-US" sz="1400" b="1" dirty="0">
                <a:solidFill>
                  <a:srgbClr val="FF0000"/>
                </a:solidFill>
                <a:latin typeface="+mj-lt"/>
              </a:rPr>
              <a:t> </a:t>
            </a:r>
            <a:br>
              <a:rPr lang="en-US" sz="1400" b="1" dirty="0">
                <a:solidFill>
                  <a:srgbClr val="FF0000"/>
                </a:solidFill>
                <a:latin typeface="+mj-lt"/>
              </a:rPr>
            </a:br>
            <a:r>
              <a:rPr lang="en-US" sz="1400" b="1" dirty="0">
                <a:solidFill>
                  <a:srgbClr val="FF0000"/>
                </a:solidFill>
                <a:latin typeface="+mj-lt"/>
              </a:rPr>
              <a:t>CERTIFIED for I&amp;C systems important  for NPP safety performing category A function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</a:rPr>
              <a:t>Program Source Code Compilation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FC000"/>
                </a:solidFill>
                <a:latin typeface="+mj-lt"/>
              </a:rPr>
              <a:t>Code automatically generated from SimInTech</a:t>
            </a:r>
            <a:r>
              <a:rPr lang="ru-RU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is compiled with the use of standard tools of  target platform</a:t>
            </a:r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4485605"/>
            <a:ext cx="844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2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0%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r="15859" b="45100"/>
          <a:stretch>
            <a:fillRect/>
          </a:stretch>
        </p:blipFill>
        <p:spPr bwMode="auto">
          <a:xfrm>
            <a:off x="1239540" y="4485605"/>
            <a:ext cx="3177249" cy="1441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Группа 10"/>
          <p:cNvGrpSpPr/>
          <p:nvPr/>
        </p:nvGrpSpPr>
        <p:grpSpPr>
          <a:xfrm>
            <a:off x="251520" y="3079931"/>
            <a:ext cx="1777699" cy="1287353"/>
            <a:chOff x="4909339" y="1624071"/>
            <a:chExt cx="2888637" cy="2100204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909339" y="1624071"/>
              <a:ext cx="1454487" cy="1861336"/>
            </a:xfrm>
            <a:prstGeom prst="rect">
              <a:avLst/>
            </a:prstGeom>
            <a:noFill/>
            <a:ln w="9525">
              <a:solidFill>
                <a:srgbClr val="2C3C7D"/>
              </a:solidFill>
              <a:miter lim="800000"/>
              <a:headEnd/>
              <a:tailEnd/>
            </a:ln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92340" y="1989344"/>
              <a:ext cx="1442201" cy="1592837"/>
            </a:xfrm>
            <a:prstGeom prst="rect">
              <a:avLst/>
            </a:prstGeom>
            <a:noFill/>
            <a:ln w="9525">
              <a:solidFill>
                <a:srgbClr val="2C3C7D"/>
              </a:solidFill>
              <a:miter lim="800000"/>
              <a:headEnd/>
              <a:tailEnd/>
            </a:ln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888064" y="2525676"/>
              <a:ext cx="909912" cy="1198599"/>
            </a:xfrm>
            <a:prstGeom prst="rect">
              <a:avLst/>
            </a:prstGeom>
            <a:noFill/>
            <a:ln w="9525">
              <a:solidFill>
                <a:srgbClr val="2C3C7D"/>
              </a:solidFill>
              <a:miter lim="800000"/>
              <a:headEnd/>
              <a:tailEnd/>
            </a:ln>
          </p:spPr>
        </p:pic>
      </p:grpSp>
      <p:pic>
        <p:nvPicPr>
          <p:cNvPr id="13" name="Рисунок 12" descr="MIO-5250_DC-jack_3D_Front_B2013013111234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6304" y="3041614"/>
            <a:ext cx="2415675" cy="1905699"/>
          </a:xfrm>
          <a:prstGeom prst="rect">
            <a:avLst/>
          </a:prstGeom>
        </p:spPr>
      </p:pic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0FBF1E5-2337-47B3-85CC-326D90B2991B}" type="slidenum">
              <a:rPr lang="en-US" smtClean="0">
                <a:latin typeface="+mj-lt"/>
              </a:rPr>
              <a:pPr/>
              <a:t>28</a:t>
            </a:fld>
            <a:endParaRPr lang="en-US" dirty="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1520" y="1418825"/>
            <a:ext cx="8640960" cy="456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C0A56"/>
                </a:solidFill>
                <a:latin typeface="+mj-lt"/>
              </a:rPr>
              <a:t>RTOS IDE</a:t>
            </a:r>
            <a:r>
              <a:rPr lang="ru-RU" b="1" dirty="0">
                <a:solidFill>
                  <a:srgbClr val="0C0A56"/>
                </a:solidFill>
                <a:latin typeface="+mj-lt"/>
              </a:rPr>
              <a:t>, </a:t>
            </a:r>
            <a:r>
              <a:rPr lang="en-US" dirty="0">
                <a:solidFill>
                  <a:srgbClr val="0C0A56"/>
                </a:solidFill>
                <a:latin typeface="+mj-lt"/>
              </a:rPr>
              <a:t>standard programming environment is used for program compilation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967473" y="5960776"/>
            <a:ext cx="1804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C0A56"/>
                </a:solidFill>
                <a:latin typeface="+mj-lt"/>
              </a:rPr>
              <a:t>RTOS Tool IDE</a:t>
            </a:r>
            <a:endParaRPr lang="ru-RU" b="1" dirty="0">
              <a:latin typeface="+mj-lt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60190" y="2710599"/>
            <a:ext cx="1906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C0A56"/>
                </a:solidFill>
                <a:latin typeface="+mj-lt"/>
              </a:rPr>
              <a:t>Initial C-source</a:t>
            </a:r>
            <a:endParaRPr lang="ru-RU" b="1" i="1" dirty="0">
              <a:solidFill>
                <a:srgbClr val="0C0A56"/>
              </a:solidFill>
              <a:latin typeface="+mj-lt"/>
            </a:endParaRPr>
          </a:p>
        </p:txBody>
      </p:sp>
      <p:sp>
        <p:nvSpPr>
          <p:cNvPr id="29" name="Стрелка углом 28"/>
          <p:cNvSpPr/>
          <p:nvPr/>
        </p:nvSpPr>
        <p:spPr>
          <a:xfrm rot="5400000">
            <a:off x="2183642" y="3767351"/>
            <a:ext cx="510654" cy="429904"/>
          </a:xfrm>
          <a:prstGeom prst="bentArrow">
            <a:avLst/>
          </a:prstGeom>
          <a:solidFill>
            <a:srgbClr val="F390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763907" y="2756765"/>
            <a:ext cx="28007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C0A56"/>
                </a:solidFill>
                <a:latin typeface="+mj-lt"/>
              </a:rPr>
              <a:t>Controller controlled by</a:t>
            </a:r>
          </a:p>
          <a:p>
            <a:pPr algn="ctr"/>
            <a:r>
              <a:rPr lang="en-US" b="1" dirty="0">
                <a:solidFill>
                  <a:srgbClr val="0C0A56"/>
                </a:solidFill>
                <a:latin typeface="+mj-lt"/>
              </a:rPr>
              <a:t>RTOS</a:t>
            </a:r>
            <a:endParaRPr lang="ru-RU" b="1" dirty="0">
              <a:solidFill>
                <a:srgbClr val="0C0A56"/>
              </a:solidFill>
              <a:latin typeface="+mj-lt"/>
            </a:endParaRPr>
          </a:p>
        </p:txBody>
      </p:sp>
      <p:sp>
        <p:nvSpPr>
          <p:cNvPr id="31" name="Right Arrow 12"/>
          <p:cNvSpPr/>
          <p:nvPr/>
        </p:nvSpPr>
        <p:spPr>
          <a:xfrm>
            <a:off x="4970165" y="5544971"/>
            <a:ext cx="691400" cy="382065"/>
          </a:xfrm>
          <a:prstGeom prst="rightArrow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6226271" y="5437556"/>
            <a:ext cx="1579337" cy="523220"/>
          </a:xfrm>
          <a:prstGeom prst="rect">
            <a:avLst/>
          </a:prstGeom>
          <a:solidFill>
            <a:srgbClr val="F3903C"/>
          </a:solidFill>
          <a:ln w="22225">
            <a:solidFill>
              <a:srgbClr val="C0681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+mj-lt"/>
              </a:rPr>
              <a:t>Program for QNX</a:t>
            </a:r>
            <a:endParaRPr lang="ru-RU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Right Arrow 12"/>
          <p:cNvSpPr/>
          <p:nvPr/>
        </p:nvSpPr>
        <p:spPr>
          <a:xfrm rot="16200000">
            <a:off x="6710194" y="4752893"/>
            <a:ext cx="691400" cy="382065"/>
          </a:xfrm>
          <a:prstGeom prst="rightArrow">
            <a:avLst/>
          </a:prstGeom>
          <a:solidFill>
            <a:srgbClr val="F390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4546961" y="5175639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C0A56"/>
                </a:solidFill>
                <a:latin typeface="+mj-lt"/>
              </a:rPr>
              <a:t>compilation</a:t>
            </a:r>
            <a:endParaRPr lang="ru-RU" dirty="0">
              <a:latin typeface="+mj-lt"/>
            </a:endParaRPr>
          </a:p>
        </p:txBody>
      </p:sp>
      <p:sp>
        <p:nvSpPr>
          <p:cNvPr id="22" name="Right Arrow 12"/>
          <p:cNvSpPr/>
          <p:nvPr/>
        </p:nvSpPr>
        <p:spPr>
          <a:xfrm>
            <a:off x="4970165" y="3726975"/>
            <a:ext cx="888124" cy="382065"/>
          </a:xfrm>
          <a:prstGeom prst="rightArrow">
            <a:avLst/>
          </a:prstGeom>
          <a:solidFill>
            <a:srgbClr val="F390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4773440" y="3303831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C0A56"/>
                </a:solidFill>
                <a:latin typeface="+mj-lt"/>
              </a:rPr>
              <a:t>loading</a:t>
            </a:r>
            <a:endParaRPr lang="ru-RU" dirty="0">
              <a:latin typeface="+mj-lt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90157" y="2311784"/>
            <a:ext cx="432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C0A56"/>
                </a:solidFill>
                <a:latin typeface="+mj-lt"/>
              </a:rPr>
              <a:t>Files prepared by SimInTech</a:t>
            </a:r>
            <a:endParaRPr lang="ru-RU" b="1" dirty="0">
              <a:latin typeface="+mj-lt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263183" y="4824159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C0A56"/>
                </a:solidFill>
                <a:latin typeface="+mj-lt"/>
              </a:rPr>
              <a:t>loading</a:t>
            </a:r>
            <a:endParaRPr lang="ru-RU" dirty="0">
              <a:latin typeface="+mj-lt"/>
            </a:endParaRPr>
          </a:p>
        </p:txBody>
      </p:sp>
      <p:sp>
        <p:nvSpPr>
          <p:cNvPr id="38" name="Блок-схема: несколько документов 37"/>
          <p:cNvSpPr/>
          <p:nvPr/>
        </p:nvSpPr>
        <p:spPr>
          <a:xfrm>
            <a:off x="2947156" y="3079931"/>
            <a:ext cx="1826284" cy="1157699"/>
          </a:xfrm>
          <a:prstGeom prst="flowChartMultidocument">
            <a:avLst/>
          </a:prstGeom>
          <a:noFill/>
          <a:ln>
            <a:solidFill>
              <a:srgbClr val="2C3C7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rgbClr val="0C0A56"/>
                </a:solidFill>
                <a:latin typeface="+mj-lt"/>
              </a:rPr>
              <a:t>Configuration files</a:t>
            </a:r>
            <a:endParaRPr lang="ru-RU" sz="1400" b="1" i="1" dirty="0">
              <a:solidFill>
                <a:srgbClr val="0C0A56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91680" y="3879640"/>
            <a:ext cx="6840760" cy="369332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5616" y="3879640"/>
            <a:ext cx="351656" cy="369332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83332"/>
            <a:ext cx="8640960" cy="533400"/>
          </a:xfrm>
        </p:spPr>
        <p:txBody>
          <a:bodyPr anchor="b">
            <a:noAutofit/>
          </a:bodyPr>
          <a:lstStyle/>
          <a:p>
            <a:pPr algn="l"/>
            <a:r>
              <a:rPr lang="en-US" sz="3200" dirty="0">
                <a:solidFill>
                  <a:srgbClr val="0C0A56"/>
                </a:solidFill>
              </a:rPr>
              <a:t>Content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7FE066A8-5AD0-4166-B985-FDDBEB2E1DB7}" type="slidenum">
              <a:rPr lang="en-US" smtClean="0">
                <a:latin typeface="+mj-lt"/>
              </a:rPr>
              <a:pPr/>
              <a:t>29</a:t>
            </a:fld>
            <a:endParaRPr lang="en-US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5616" y="1489428"/>
            <a:ext cx="77768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General Information on SimInTech</a:t>
            </a: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 err="1">
                <a:solidFill>
                  <a:srgbClr val="0C0A56"/>
                </a:solidFill>
                <a:latin typeface="+mj-lt"/>
                <a:cs typeface="FranklinGothicBookG"/>
              </a:rPr>
              <a:t>SimInTech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 for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Design and Development of Control Systems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 err="1">
                <a:solidFill>
                  <a:srgbClr val="0C0A56"/>
                </a:solidFill>
                <a:latin typeface="+mj-lt"/>
                <a:cs typeface="FranklinGothicBookG"/>
              </a:rPr>
              <a:t>SimInTech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 Graphics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 err="1">
                <a:solidFill>
                  <a:srgbClr val="0C0A56"/>
                </a:solidFill>
                <a:latin typeface="+mj-lt"/>
                <a:cs typeface="FranklinGothicBookG"/>
              </a:rPr>
              <a:t>SimInTech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Mathematical Core and Code Generation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chemeClr val="accent1"/>
                </a:solidFill>
                <a:latin typeface="+mj-lt"/>
                <a:cs typeface="FranklinGothicBookG"/>
              </a:rPr>
              <a:t>I&amp;C Design and Development Life Cycle</a:t>
            </a:r>
            <a:endParaRPr lang="ru-RU" dirty="0">
              <a:solidFill>
                <a:schemeClr val="accent1"/>
              </a:solidFill>
              <a:latin typeface="+mj-lt"/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 err="1">
                <a:solidFill>
                  <a:srgbClr val="0C0A56"/>
                </a:solidFill>
                <a:latin typeface="+mj-lt"/>
                <a:cs typeface="FranklinGothicBookG"/>
              </a:rPr>
              <a:t>NordWind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 Executive Environment</a:t>
            </a: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Main Examples of </a:t>
            </a:r>
            <a:r>
              <a:rPr lang="en-US" dirty="0" err="1">
                <a:solidFill>
                  <a:srgbClr val="0C0A56"/>
                </a:solidFill>
                <a:latin typeface="+mj-lt"/>
                <a:cs typeface="FranklinGothicBookG"/>
              </a:rPr>
              <a:t>SimInTech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 Implementation</a:t>
            </a: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Conclusion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endParaRPr lang="en-US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</p:spTree>
    <p:extLst>
      <p:ext uri="{BB962C8B-B14F-4D97-AF65-F5344CB8AC3E}">
        <p14:creationId xmlns:p14="http://schemas.microsoft.com/office/powerpoint/2010/main" val="3537909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116632"/>
            <a:ext cx="304800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</a:rPr>
              <a:t>Challenge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99792" y="1826691"/>
            <a:ext cx="4325756" cy="1287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Better 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(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quality of code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)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Faster 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(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reduction of terms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)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Cheaper 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(</a:t>
            </a:r>
            <a:r>
              <a:rPr lang="se-NO" dirty="0">
                <a:solidFill>
                  <a:srgbClr val="0C0A56"/>
                </a:solidFill>
                <a:latin typeface="+mj-lt"/>
                <a:cs typeface="FranklinGothicBookG"/>
              </a:rPr>
              <a:t>cost-efficiency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FC000"/>
                </a:solidFill>
                <a:latin typeface="+mj-lt"/>
              </a:rPr>
              <a:t>Computer-aided design of I&amp;C System and creation the application software for control systems powered real time operating system</a:t>
            </a:r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4485605"/>
            <a:ext cx="844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2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0%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520" y="1700808"/>
            <a:ext cx="2279915" cy="1709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12565" y="2924944"/>
            <a:ext cx="2279915" cy="1709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51520" y="3410744"/>
            <a:ext cx="86409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C0A56"/>
                </a:solidFill>
                <a:latin typeface="+mj-lt"/>
              </a:rPr>
              <a:t>From idea to result in natural environment</a:t>
            </a:r>
            <a:r>
              <a:rPr lang="ru-RU" b="1" dirty="0">
                <a:solidFill>
                  <a:srgbClr val="0C0A56"/>
                </a:solidFill>
                <a:latin typeface="+mj-lt"/>
              </a:rPr>
              <a:t>:</a:t>
            </a:r>
            <a:endParaRPr lang="ru-RU" b="1" dirty="0">
              <a:solidFill>
                <a:srgbClr val="F3903C"/>
              </a:solidFill>
              <a:latin typeface="+mj-lt"/>
              <a:cs typeface="FranklinGothicBookG"/>
            </a:endParaRP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process design of control algorithms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;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verification of algorithms by means of mathematical 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	modeling;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development  of programs in the C language for devices based on real-time OS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;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control program debugging in controllers powered by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RTOS.</a:t>
            </a:r>
            <a:r>
              <a:rPr lang="ru-RU" spc="300" dirty="0">
                <a:solidFill>
                  <a:srgbClr val="0C0A56"/>
                </a:solidFill>
                <a:latin typeface="+mj-lt"/>
                <a:cs typeface="FranklinGothicBookG"/>
              </a:rPr>
              <a:t>	</a:t>
            </a: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7FE066A8-5AD0-4166-B985-FDDBEB2E1DB7}" type="slidenum">
              <a:rPr lang="en-US" smtClean="0">
                <a:latin typeface="+mj-lt"/>
              </a:rPr>
              <a:pPr/>
              <a:t>3</a:t>
            </a:fld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Рисунок 9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45" r="78396" b="21916"/>
          <a:stretch>
            <a:fillRect/>
          </a:stretch>
        </p:blipFill>
        <p:spPr>
          <a:xfrm>
            <a:off x="362625" y="2719449"/>
            <a:ext cx="1513676" cy="12172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</a:rPr>
              <a:t>I&amp;C System Full Life Cycle Designing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FC000"/>
                </a:solidFill>
                <a:latin typeface="+mj-lt"/>
              </a:rPr>
              <a:t>SimInTech</a:t>
            </a:r>
            <a:r>
              <a:rPr lang="ru-RU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IDE supports end-to-end design of I&amp;C System from the stage of </a:t>
            </a:r>
            <a:r>
              <a:rPr lang="se-NO" dirty="0">
                <a:solidFill>
                  <a:srgbClr val="FFC000"/>
                </a:solidFill>
                <a:latin typeface="+mj-lt"/>
              </a:rPr>
              <a:t>conceptual systems design 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to start-up</a:t>
            </a:r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4485605"/>
            <a:ext cx="844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2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0%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94227" y="3015996"/>
            <a:ext cx="1210885" cy="413004"/>
          </a:xfrm>
          <a:prstGeom prst="rect">
            <a:avLst/>
          </a:prstGeom>
          <a:solidFill>
            <a:srgbClr val="F390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general design</a:t>
            </a:r>
            <a:endParaRPr lang="ru-RU" sz="14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520" y="1418825"/>
            <a:ext cx="326320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F3903C"/>
              </a:buClr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Abstract level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51520" y="6102434"/>
            <a:ext cx="262824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F3903C"/>
              </a:buClr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Detail level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6DEA0014-6D33-46D2-8ABF-D2AC7E4E2C40}" type="slidenum">
              <a:rPr lang="en-US" smtClean="0">
                <a:latin typeface="+mj-lt"/>
              </a:rPr>
              <a:pPr/>
              <a:t>30</a:t>
            </a:fld>
            <a:endParaRPr lang="en-US" dirty="0">
              <a:latin typeface="+mj-lt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903250" y="2127000"/>
            <a:ext cx="1371074" cy="413004"/>
          </a:xfrm>
          <a:prstGeom prst="rect">
            <a:avLst/>
          </a:prstGeom>
          <a:solidFill>
            <a:srgbClr val="F390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requirements</a:t>
            </a:r>
            <a:endParaRPr lang="ru-RU" sz="1400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918496" y="4617660"/>
            <a:ext cx="1210885" cy="413004"/>
          </a:xfrm>
          <a:prstGeom prst="rect">
            <a:avLst/>
          </a:prstGeom>
          <a:solidFill>
            <a:srgbClr val="F390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program development</a:t>
            </a:r>
            <a:endParaRPr lang="ru-RU" sz="1400" dirty="0">
              <a:latin typeface="+mj-lt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898372" y="3817917"/>
            <a:ext cx="1218198" cy="413004"/>
          </a:xfrm>
          <a:prstGeom prst="rect">
            <a:avLst/>
          </a:prstGeom>
          <a:solidFill>
            <a:srgbClr val="F390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unit test</a:t>
            </a:r>
            <a:endParaRPr lang="ru-RU" sz="1400" dirty="0">
              <a:latin typeface="+mj-lt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5511127" y="3015996"/>
            <a:ext cx="1210885" cy="413004"/>
          </a:xfrm>
          <a:prstGeom prst="rect">
            <a:avLst/>
          </a:prstGeom>
          <a:solidFill>
            <a:srgbClr val="F390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complex test</a:t>
            </a:r>
            <a:endParaRPr lang="ru-RU" sz="1400" dirty="0">
              <a:latin typeface="+mj-lt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5850235" y="2127000"/>
            <a:ext cx="1394676" cy="413004"/>
          </a:xfrm>
          <a:prstGeom prst="rect">
            <a:avLst/>
          </a:prstGeom>
          <a:solidFill>
            <a:srgbClr val="F390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commissioning</a:t>
            </a:r>
            <a:endParaRPr lang="ru-RU" sz="1400" dirty="0">
              <a:latin typeface="+mj-lt"/>
            </a:endParaRPr>
          </a:p>
        </p:txBody>
      </p:sp>
      <p:pic>
        <p:nvPicPr>
          <p:cNvPr id="75" name="Рисунок 74" descr="Phycore_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7748" y="4751897"/>
            <a:ext cx="928822" cy="557534"/>
          </a:xfrm>
          <a:prstGeom prst="rect">
            <a:avLst/>
          </a:prstGeom>
        </p:spPr>
      </p:pic>
      <p:pic>
        <p:nvPicPr>
          <p:cNvPr id="77" name="Рисунок 76" descr="KuFSS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4937" y="1508132"/>
            <a:ext cx="1557543" cy="1031872"/>
          </a:xfrm>
          <a:prstGeom prst="rect">
            <a:avLst/>
          </a:prstGeom>
        </p:spPr>
      </p:pic>
      <p:pic>
        <p:nvPicPr>
          <p:cNvPr id="78" name="Рисунок 77" descr="шкаф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4911" y="2799164"/>
            <a:ext cx="1080681" cy="920338"/>
          </a:xfrm>
          <a:prstGeom prst="rect">
            <a:avLst/>
          </a:prstGeom>
        </p:spPr>
      </p:pic>
      <p:pic>
        <p:nvPicPr>
          <p:cNvPr id="79" name="Рисунок 78" descr="shkaph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5583" y="3719502"/>
            <a:ext cx="456429" cy="1179107"/>
          </a:xfrm>
          <a:prstGeom prst="rect">
            <a:avLst/>
          </a:prstGeom>
        </p:spPr>
      </p:pic>
      <p:pic>
        <p:nvPicPr>
          <p:cNvPr id="99" name="Рисунок 9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15" r="222" b="439"/>
          <a:stretch>
            <a:fillRect/>
          </a:stretch>
        </p:blipFill>
        <p:spPr>
          <a:xfrm>
            <a:off x="362626" y="4352032"/>
            <a:ext cx="3152100" cy="1750402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2755672" y="3817917"/>
            <a:ext cx="1210885" cy="417827"/>
          </a:xfrm>
          <a:prstGeom prst="rect">
            <a:avLst/>
          </a:prstGeom>
          <a:solidFill>
            <a:srgbClr val="F390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detail design</a:t>
            </a:r>
            <a:endParaRPr lang="ru-RU" sz="1400" dirty="0">
              <a:latin typeface="+mj-lt"/>
            </a:endParaRPr>
          </a:p>
        </p:txBody>
      </p:sp>
      <p:cxnSp>
        <p:nvCxnSpPr>
          <p:cNvPr id="100" name="Прямая со стрелкой 99"/>
          <p:cNvCxnSpPr/>
          <p:nvPr/>
        </p:nvCxnSpPr>
        <p:spPr>
          <a:xfrm>
            <a:off x="362625" y="6236007"/>
            <a:ext cx="5902958" cy="0"/>
          </a:xfrm>
          <a:prstGeom prst="straightConnector1">
            <a:avLst/>
          </a:prstGeom>
          <a:ln>
            <a:solidFill>
              <a:srgbClr val="2C3C7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5280319" y="5747489"/>
            <a:ext cx="985264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r">
              <a:lnSpc>
                <a:spcPct val="150000"/>
              </a:lnSpc>
              <a:buClr>
                <a:srgbClr val="F3903C"/>
              </a:buClr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time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cxnSp>
        <p:nvCxnSpPr>
          <p:cNvPr id="104" name="Прямая со стрелкой 103"/>
          <p:cNvCxnSpPr/>
          <p:nvPr/>
        </p:nvCxnSpPr>
        <p:spPr>
          <a:xfrm>
            <a:off x="301517" y="1850549"/>
            <a:ext cx="0" cy="4339625"/>
          </a:xfrm>
          <a:prstGeom prst="straightConnector1">
            <a:avLst/>
          </a:prstGeom>
          <a:ln>
            <a:solidFill>
              <a:srgbClr val="2C3C7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 стрелкой 113"/>
          <p:cNvCxnSpPr>
            <a:stCxn id="41" idx="3"/>
            <a:endCxn id="57" idx="1"/>
          </p:cNvCxnSpPr>
          <p:nvPr/>
        </p:nvCxnSpPr>
        <p:spPr>
          <a:xfrm>
            <a:off x="2274324" y="2333502"/>
            <a:ext cx="3575911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 стрелкой 116"/>
          <p:cNvCxnSpPr>
            <a:stCxn id="7" idx="3"/>
            <a:endCxn id="52" idx="1"/>
          </p:cNvCxnSpPr>
          <p:nvPr/>
        </p:nvCxnSpPr>
        <p:spPr>
          <a:xfrm>
            <a:off x="3205112" y="3222498"/>
            <a:ext cx="230601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 стрелкой 118"/>
          <p:cNvCxnSpPr>
            <a:stCxn id="42" idx="3"/>
            <a:endCxn id="48" idx="1"/>
          </p:cNvCxnSpPr>
          <p:nvPr/>
        </p:nvCxnSpPr>
        <p:spPr>
          <a:xfrm flipV="1">
            <a:off x="3966557" y="4024419"/>
            <a:ext cx="931815" cy="24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Стрелка вправо с вырезом 119"/>
          <p:cNvSpPr/>
          <p:nvPr/>
        </p:nvSpPr>
        <p:spPr>
          <a:xfrm rot="2708728">
            <a:off x="2231324" y="2631198"/>
            <a:ext cx="507225" cy="259160"/>
          </a:xfrm>
          <a:prstGeom prst="notchedRightArrow">
            <a:avLst/>
          </a:prstGeom>
          <a:solidFill>
            <a:srgbClr val="485AFF"/>
          </a:solidFill>
          <a:ln>
            <a:solidFill>
              <a:srgbClr val="485A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121" name="Стрелка вправо с вырезом 120"/>
          <p:cNvSpPr/>
          <p:nvPr/>
        </p:nvSpPr>
        <p:spPr>
          <a:xfrm rot="2708728">
            <a:off x="3163075" y="3442761"/>
            <a:ext cx="434988" cy="259160"/>
          </a:xfrm>
          <a:prstGeom prst="notchedRightArrow">
            <a:avLst/>
          </a:prstGeom>
          <a:solidFill>
            <a:srgbClr val="485AFF"/>
          </a:solidFill>
          <a:ln>
            <a:solidFill>
              <a:srgbClr val="485A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122" name="Стрелка вправо с вырезом 121"/>
          <p:cNvSpPr/>
          <p:nvPr/>
        </p:nvSpPr>
        <p:spPr>
          <a:xfrm rot="2708728">
            <a:off x="3946262" y="4242504"/>
            <a:ext cx="434988" cy="259160"/>
          </a:xfrm>
          <a:prstGeom prst="notchedRightArrow">
            <a:avLst/>
          </a:prstGeom>
          <a:solidFill>
            <a:srgbClr val="485AFF"/>
          </a:solidFill>
          <a:ln>
            <a:solidFill>
              <a:srgbClr val="485A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123" name="Стрелка вправо с вырезом 122"/>
          <p:cNvSpPr/>
          <p:nvPr/>
        </p:nvSpPr>
        <p:spPr>
          <a:xfrm rot="18881550">
            <a:off x="4599587" y="4242676"/>
            <a:ext cx="434988" cy="259160"/>
          </a:xfrm>
          <a:prstGeom prst="notchedRightArrow">
            <a:avLst/>
          </a:prstGeom>
          <a:solidFill>
            <a:srgbClr val="485AFF"/>
          </a:solidFill>
          <a:ln>
            <a:solidFill>
              <a:srgbClr val="485A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124" name="Стрелка вправо с вырезом 123"/>
          <p:cNvSpPr/>
          <p:nvPr/>
        </p:nvSpPr>
        <p:spPr>
          <a:xfrm rot="18881550">
            <a:off x="5387659" y="3442934"/>
            <a:ext cx="434988" cy="259160"/>
          </a:xfrm>
          <a:prstGeom prst="notchedRightArrow">
            <a:avLst/>
          </a:prstGeom>
          <a:solidFill>
            <a:srgbClr val="485AFF"/>
          </a:solidFill>
          <a:ln>
            <a:solidFill>
              <a:srgbClr val="485A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125" name="Стрелка вправо с вырезом 124"/>
          <p:cNvSpPr/>
          <p:nvPr/>
        </p:nvSpPr>
        <p:spPr>
          <a:xfrm rot="18881550">
            <a:off x="6110544" y="2613572"/>
            <a:ext cx="511217" cy="259160"/>
          </a:xfrm>
          <a:prstGeom prst="notchedRightArrow">
            <a:avLst/>
          </a:prstGeom>
          <a:solidFill>
            <a:srgbClr val="485AFF"/>
          </a:solidFill>
          <a:ln>
            <a:solidFill>
              <a:srgbClr val="485A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6423190" y="4898609"/>
            <a:ext cx="2469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3903C"/>
              </a:buClr>
            </a:pPr>
            <a:r>
              <a:rPr lang="en-US" b="1" dirty="0">
                <a:solidFill>
                  <a:srgbClr val="0C0A56"/>
                </a:solidFill>
                <a:latin typeface="+mj-lt"/>
                <a:cs typeface="FranklinGothicBookG"/>
              </a:rPr>
              <a:t>Verification at all stages of life cycle</a:t>
            </a:r>
            <a:endParaRPr lang="ru-RU" b="1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grpSp>
        <p:nvGrpSpPr>
          <p:cNvPr id="3" name="Группа 10"/>
          <p:cNvGrpSpPr/>
          <p:nvPr/>
        </p:nvGrpSpPr>
        <p:grpSpPr>
          <a:xfrm>
            <a:off x="3918497" y="5177643"/>
            <a:ext cx="1221244" cy="923106"/>
            <a:chOff x="251520" y="1728413"/>
            <a:chExt cx="2598006" cy="1843067"/>
          </a:xfrm>
        </p:grpSpPr>
        <p:pic>
          <p:nvPicPr>
            <p:cNvPr id="130" name="Picture 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51520" y="1728413"/>
              <a:ext cx="2089724" cy="1493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1" name="Picture 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49233" y="1935748"/>
              <a:ext cx="2089724" cy="1493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2" name="Picture 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12492" y="2115879"/>
              <a:ext cx="2037034" cy="1455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Прямоугольник 52"/>
          <p:cNvSpPr/>
          <p:nvPr/>
        </p:nvSpPr>
        <p:spPr>
          <a:xfrm>
            <a:off x="245080" y="4219374"/>
            <a:ext cx="4467129" cy="886759"/>
          </a:xfrm>
          <a:prstGeom prst="rect">
            <a:avLst/>
          </a:prstGeom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US" sz="1400" b="1" dirty="0">
                <a:latin typeface="+mj-lt"/>
              </a:rPr>
              <a:t>Engineering Tools</a:t>
            </a:r>
            <a:endParaRPr lang="ru-RU" sz="1400" b="1" dirty="0">
              <a:latin typeface="+mj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51520" y="1467789"/>
            <a:ext cx="4173831" cy="2683409"/>
          </a:xfrm>
          <a:prstGeom prst="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1400" b="1" dirty="0">
                <a:latin typeface="+mj-lt"/>
              </a:rPr>
              <a:t>Designing</a:t>
            </a:r>
            <a:endParaRPr lang="ru-RU" sz="1400" b="1" dirty="0">
              <a:latin typeface="+mj-lt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18649" y="1467789"/>
            <a:ext cx="4173831" cy="2683409"/>
          </a:xfrm>
          <a:prstGeom prst="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1400" b="1" dirty="0">
                <a:latin typeface="+mj-lt"/>
              </a:rPr>
              <a:t>Validation processes</a:t>
            </a:r>
            <a:endParaRPr lang="ru-RU" sz="1400" b="1" dirty="0">
              <a:latin typeface="+mj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955455" y="2467155"/>
            <a:ext cx="1712655" cy="148267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1400" dirty="0">
                <a:latin typeface="+mj-lt"/>
              </a:rPr>
              <a:t>Equipment testing</a:t>
            </a:r>
            <a:endParaRPr lang="ru-RU" sz="1400" dirty="0"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18008" y="2467155"/>
            <a:ext cx="1712655" cy="148267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US" sz="1400" dirty="0">
                <a:latin typeface="+mj-lt"/>
              </a:rPr>
              <a:t>Functional testing</a:t>
            </a:r>
            <a:endParaRPr lang="ru-RU" sz="1400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</a:rPr>
              <a:t>Recommendations of International Standards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ru-RU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dirty="0">
                <a:solidFill>
                  <a:srgbClr val="F8C000"/>
                </a:solidFill>
                <a:latin typeface="+mj-lt"/>
              </a:rPr>
              <a:t>SimInTech provides generation of  I&amp;C System application software critical for NPP safety according to recommendations of IEC </a:t>
            </a:r>
            <a:r>
              <a:rPr lang="ru-RU" dirty="0">
                <a:solidFill>
                  <a:srgbClr val="F8C000"/>
                </a:solidFill>
                <a:latin typeface="+mj-lt"/>
              </a:rPr>
              <a:t>60880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57849" y="4346878"/>
            <a:ext cx="844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2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0%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0A7AFB7D-E856-429C-BFB2-D68F5878BCBD}" type="slidenum">
              <a:rPr lang="en-US" smtClean="0">
                <a:latin typeface="+mj-lt"/>
              </a:rPr>
              <a:pPr/>
              <a:t>31</a:t>
            </a:fld>
            <a:endParaRPr lang="en-US" dirty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73778" y="1639551"/>
            <a:ext cx="1250422" cy="413004"/>
          </a:xfrm>
          <a:prstGeom prst="rect">
            <a:avLst/>
          </a:prstGeom>
          <a:solidFill>
            <a:srgbClr val="F390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pc="-30" dirty="0">
                <a:latin typeface="+mj-lt"/>
              </a:rPr>
              <a:t>Requirements</a:t>
            </a:r>
            <a:endParaRPr lang="ru-RU" sz="1400" spc="-30" dirty="0"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33831" y="2396490"/>
            <a:ext cx="1906439" cy="413004"/>
          </a:xfrm>
          <a:prstGeom prst="rect">
            <a:avLst/>
          </a:prstGeom>
          <a:solidFill>
            <a:srgbClr val="F390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Conceptual design</a:t>
            </a:r>
            <a:endParaRPr lang="ru-RU" sz="1400" dirty="0"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9792" y="3330331"/>
            <a:ext cx="1708185" cy="619504"/>
          </a:xfrm>
          <a:prstGeom prst="rect">
            <a:avLst/>
          </a:prstGeom>
          <a:solidFill>
            <a:srgbClr val="F390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Specifications for </a:t>
            </a:r>
            <a:endParaRPr lang="ru-RU" sz="1400" dirty="0">
              <a:latin typeface="+mj-lt"/>
            </a:endParaRPr>
          </a:p>
          <a:p>
            <a:pPr algn="ctr"/>
            <a:r>
              <a:rPr lang="en-US" sz="1400" dirty="0">
                <a:latin typeface="+mj-lt"/>
              </a:rPr>
              <a:t>APCS equipment</a:t>
            </a:r>
            <a:endParaRPr lang="ru-RU" sz="1400" dirty="0">
              <a:latin typeface="+mj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8757" y="3330331"/>
            <a:ext cx="1708186" cy="619503"/>
          </a:xfrm>
          <a:prstGeom prst="rect">
            <a:avLst/>
          </a:prstGeom>
          <a:solidFill>
            <a:srgbClr val="F390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APCS functional specifications</a:t>
            </a:r>
            <a:endParaRPr lang="ru-RU" sz="1400" dirty="0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90536" y="2809494"/>
            <a:ext cx="1331034" cy="413004"/>
          </a:xfrm>
          <a:prstGeom prst="rect">
            <a:avLst/>
          </a:prstGeom>
          <a:solidFill>
            <a:srgbClr val="2C3C7D"/>
          </a:solidFill>
          <a:ln>
            <a:solidFill>
              <a:srgbClr val="0C0A5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+mj-lt"/>
              </a:rPr>
              <a:t>Math. model</a:t>
            </a:r>
            <a:endParaRPr lang="ru-RU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041719" y="1639550"/>
            <a:ext cx="1540127" cy="413004"/>
          </a:xfrm>
          <a:prstGeom prst="rect">
            <a:avLst/>
          </a:prstGeom>
          <a:solidFill>
            <a:srgbClr val="2C3C7D"/>
          </a:solidFill>
          <a:ln>
            <a:solidFill>
              <a:srgbClr val="0C0A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Validation of the system</a:t>
            </a:r>
            <a:endParaRPr lang="ru-RU" sz="1400" dirty="0">
              <a:latin typeface="+mj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092041" y="3065332"/>
            <a:ext cx="1403541" cy="727335"/>
          </a:xfrm>
          <a:prstGeom prst="rect">
            <a:avLst/>
          </a:prstGeom>
          <a:solidFill>
            <a:srgbClr val="2C3C7D"/>
          </a:solidFill>
          <a:ln>
            <a:solidFill>
              <a:srgbClr val="0C0A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Integration on target system</a:t>
            </a:r>
            <a:endParaRPr lang="ru-RU" sz="1400" dirty="0">
              <a:latin typeface="+mj-lt"/>
            </a:endParaRPr>
          </a:p>
        </p:txBody>
      </p:sp>
      <p:cxnSp>
        <p:nvCxnSpPr>
          <p:cNvPr id="26" name="Прямая со стрелкой 25"/>
          <p:cNvCxnSpPr>
            <a:stCxn id="8" idx="3"/>
            <a:endCxn id="17" idx="1"/>
          </p:cNvCxnSpPr>
          <p:nvPr/>
        </p:nvCxnSpPr>
        <p:spPr>
          <a:xfrm flipV="1">
            <a:off x="3124200" y="1846052"/>
            <a:ext cx="3917519" cy="1"/>
          </a:xfrm>
          <a:prstGeom prst="straightConnector1">
            <a:avLst/>
          </a:prstGeom>
          <a:ln>
            <a:solidFill>
              <a:srgbClr val="C06818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Соединительная линия уступом 28"/>
          <p:cNvCxnSpPr>
            <a:endCxn id="14" idx="0"/>
          </p:cNvCxnSpPr>
          <p:nvPr/>
        </p:nvCxnSpPr>
        <p:spPr>
          <a:xfrm>
            <a:off x="3124199" y="2009955"/>
            <a:ext cx="2750137" cy="457200"/>
          </a:xfrm>
          <a:prstGeom prst="bentConnector2">
            <a:avLst/>
          </a:prstGeom>
          <a:ln>
            <a:solidFill>
              <a:srgbClr val="C06818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Соединительная линия уступом 28"/>
          <p:cNvCxnSpPr>
            <a:stCxn id="8" idx="2"/>
            <a:endCxn id="9" idx="0"/>
          </p:cNvCxnSpPr>
          <p:nvPr/>
        </p:nvCxnSpPr>
        <p:spPr>
          <a:xfrm rot="5400000">
            <a:off x="2271053" y="2168553"/>
            <a:ext cx="343935" cy="111938"/>
          </a:xfrm>
          <a:prstGeom prst="bentConnector3">
            <a:avLst>
              <a:gd name="adj1" fmla="val 50000"/>
            </a:avLst>
          </a:prstGeom>
          <a:ln>
            <a:solidFill>
              <a:srgbClr val="C06818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Соединительная линия уступом 28"/>
          <p:cNvCxnSpPr>
            <a:stCxn id="9" idx="2"/>
            <a:endCxn id="10" idx="0"/>
          </p:cNvCxnSpPr>
          <p:nvPr/>
        </p:nvCxnSpPr>
        <p:spPr>
          <a:xfrm rot="5400000">
            <a:off x="1580050" y="2523329"/>
            <a:ext cx="520837" cy="1093166"/>
          </a:xfrm>
          <a:prstGeom prst="bentConnector3">
            <a:avLst>
              <a:gd name="adj1" fmla="val 50000"/>
            </a:avLst>
          </a:prstGeom>
          <a:ln>
            <a:solidFill>
              <a:srgbClr val="C06818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Соединительная линия уступом 28"/>
          <p:cNvCxnSpPr>
            <a:stCxn id="9" idx="2"/>
            <a:endCxn id="12" idx="0"/>
          </p:cNvCxnSpPr>
          <p:nvPr/>
        </p:nvCxnSpPr>
        <p:spPr>
          <a:xfrm rot="16200000" flipH="1">
            <a:off x="2619532" y="2577012"/>
            <a:ext cx="520837" cy="985799"/>
          </a:xfrm>
          <a:prstGeom prst="bentConnector3">
            <a:avLst>
              <a:gd name="adj1" fmla="val 50000"/>
            </a:avLst>
          </a:prstGeom>
          <a:ln>
            <a:solidFill>
              <a:srgbClr val="C06818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>
            <a:stCxn id="10" idx="3"/>
            <a:endCxn id="12" idx="1"/>
          </p:cNvCxnSpPr>
          <p:nvPr/>
        </p:nvCxnSpPr>
        <p:spPr>
          <a:xfrm>
            <a:off x="2147977" y="3640083"/>
            <a:ext cx="370780" cy="0"/>
          </a:xfrm>
          <a:prstGeom prst="straightConnector1">
            <a:avLst/>
          </a:prstGeom>
          <a:ln>
            <a:solidFill>
              <a:srgbClr val="C06818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>
            <a:off x="4226943" y="3640083"/>
            <a:ext cx="791065" cy="0"/>
          </a:xfrm>
          <a:prstGeom prst="straightConnector1">
            <a:avLst/>
          </a:prstGeom>
          <a:ln>
            <a:solidFill>
              <a:srgbClr val="C06818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>
            <a:stCxn id="22" idx="0"/>
            <a:endCxn id="17" idx="2"/>
          </p:cNvCxnSpPr>
          <p:nvPr/>
        </p:nvCxnSpPr>
        <p:spPr>
          <a:xfrm flipV="1">
            <a:off x="7811783" y="2052554"/>
            <a:ext cx="0" cy="414601"/>
          </a:xfrm>
          <a:prstGeom prst="straightConnector1">
            <a:avLst/>
          </a:prstGeom>
          <a:ln>
            <a:solidFill>
              <a:srgbClr val="0C0A56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358347" y="4358101"/>
            <a:ext cx="1331034" cy="413004"/>
          </a:xfrm>
          <a:prstGeom prst="rect">
            <a:avLst/>
          </a:prstGeom>
          <a:solidFill>
            <a:schemeClr val="bg1"/>
          </a:solidFill>
          <a:ln>
            <a:solidFill>
              <a:srgbClr val="0C0A5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C0A56"/>
                </a:solidFill>
                <a:latin typeface="+mj-lt"/>
              </a:rPr>
              <a:t>P&amp;ID Diagram</a:t>
            </a:r>
            <a:endParaRPr lang="ru-RU" sz="1400" dirty="0">
              <a:solidFill>
                <a:srgbClr val="0C0A56"/>
              </a:solidFill>
              <a:latin typeface="+mj-lt"/>
            </a:endParaRPr>
          </a:p>
        </p:txBody>
      </p:sp>
      <p:sp>
        <p:nvSpPr>
          <p:cNvPr id="27" name="Стрелка углом 26"/>
          <p:cNvSpPr/>
          <p:nvPr/>
        </p:nvSpPr>
        <p:spPr>
          <a:xfrm>
            <a:off x="853938" y="2622430"/>
            <a:ext cx="439947" cy="600068"/>
          </a:xfrm>
          <a:prstGeom prst="bentArrow">
            <a:avLst/>
          </a:prstGeom>
          <a:solidFill>
            <a:srgbClr val="C06818"/>
          </a:solidFill>
          <a:ln>
            <a:solidFill>
              <a:srgbClr val="C0681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" name="Стрелка углом 27"/>
          <p:cNvSpPr/>
          <p:nvPr/>
        </p:nvSpPr>
        <p:spPr>
          <a:xfrm>
            <a:off x="1433831" y="1752520"/>
            <a:ext cx="439947" cy="490348"/>
          </a:xfrm>
          <a:prstGeom prst="bentArrow">
            <a:avLst/>
          </a:prstGeom>
          <a:solidFill>
            <a:srgbClr val="C06818"/>
          </a:solidFill>
          <a:ln>
            <a:solidFill>
              <a:srgbClr val="C0681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Стрелка углом 29"/>
          <p:cNvSpPr/>
          <p:nvPr/>
        </p:nvSpPr>
        <p:spPr>
          <a:xfrm flipH="1">
            <a:off x="3496961" y="2622430"/>
            <a:ext cx="467029" cy="600068"/>
          </a:xfrm>
          <a:prstGeom prst="bentArrow">
            <a:avLst/>
          </a:prstGeom>
          <a:solidFill>
            <a:srgbClr val="C06818"/>
          </a:solidFill>
          <a:ln>
            <a:solidFill>
              <a:srgbClr val="C0681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31" name="Соединительная линия уступом 28"/>
          <p:cNvCxnSpPr>
            <a:endCxn id="13" idx="1"/>
          </p:cNvCxnSpPr>
          <p:nvPr/>
        </p:nvCxnSpPr>
        <p:spPr>
          <a:xfrm>
            <a:off x="3340270" y="2467155"/>
            <a:ext cx="1850266" cy="548841"/>
          </a:xfrm>
          <a:prstGeom prst="bentConnector3">
            <a:avLst>
              <a:gd name="adj1" fmla="val 50000"/>
            </a:avLst>
          </a:prstGeom>
          <a:ln>
            <a:solidFill>
              <a:srgbClr val="C06818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2270934" y="4346878"/>
            <a:ext cx="2147977" cy="413004"/>
          </a:xfrm>
          <a:prstGeom prst="rect">
            <a:avLst/>
          </a:prstGeom>
          <a:solidFill>
            <a:schemeClr val="bg1"/>
          </a:solidFill>
          <a:ln>
            <a:solidFill>
              <a:srgbClr val="0C0A5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C0A56"/>
                </a:solidFill>
                <a:latin typeface="+mj-lt"/>
              </a:rPr>
              <a:t>SimInTech Diagrams </a:t>
            </a:r>
            <a:endParaRPr lang="ru-RU" sz="1400" dirty="0">
              <a:solidFill>
                <a:srgbClr val="0C0A56"/>
              </a:solidFill>
              <a:latin typeface="+mj-lt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045065" y="4346878"/>
            <a:ext cx="1645663" cy="413004"/>
          </a:xfrm>
          <a:prstGeom prst="rect">
            <a:avLst/>
          </a:prstGeom>
          <a:solidFill>
            <a:schemeClr val="bg1"/>
          </a:solidFill>
          <a:ln>
            <a:solidFill>
              <a:srgbClr val="0C0A5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C0A56"/>
                </a:solidFill>
                <a:latin typeface="+mj-lt"/>
              </a:rPr>
              <a:t>Code generator</a:t>
            </a:r>
            <a:endParaRPr lang="ru-RU" sz="1400" dirty="0">
              <a:solidFill>
                <a:srgbClr val="0C0A56"/>
              </a:solidFill>
              <a:latin typeface="+mj-lt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351893" y="4346878"/>
            <a:ext cx="1534148" cy="413004"/>
          </a:xfrm>
          <a:prstGeom prst="rect">
            <a:avLst/>
          </a:prstGeom>
          <a:solidFill>
            <a:schemeClr val="bg1"/>
          </a:solidFill>
          <a:ln>
            <a:solidFill>
              <a:srgbClr val="0C0A5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C0A56"/>
                </a:solidFill>
                <a:latin typeface="+mj-lt"/>
              </a:rPr>
              <a:t>Software compilation</a:t>
            </a:r>
            <a:endParaRPr lang="ru-RU" sz="1400" dirty="0">
              <a:solidFill>
                <a:srgbClr val="0C0A56"/>
              </a:solidFill>
              <a:latin typeface="+mj-lt"/>
            </a:endParaRPr>
          </a:p>
        </p:txBody>
      </p:sp>
      <p:cxnSp>
        <p:nvCxnSpPr>
          <p:cNvPr id="40" name="Прямая со стрелкой 39"/>
          <p:cNvCxnSpPr/>
          <p:nvPr/>
        </p:nvCxnSpPr>
        <p:spPr>
          <a:xfrm>
            <a:off x="1043796" y="3978539"/>
            <a:ext cx="0" cy="379562"/>
          </a:xfrm>
          <a:prstGeom prst="straightConnector1">
            <a:avLst/>
          </a:prstGeom>
          <a:ln>
            <a:solidFill>
              <a:srgbClr val="C06818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3496961" y="3978539"/>
            <a:ext cx="0" cy="379562"/>
          </a:xfrm>
          <a:prstGeom prst="straightConnector1">
            <a:avLst/>
          </a:prstGeom>
          <a:ln>
            <a:solidFill>
              <a:srgbClr val="C06818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V="1">
            <a:off x="5874336" y="3978540"/>
            <a:ext cx="0" cy="379561"/>
          </a:xfrm>
          <a:prstGeom prst="straightConnector1">
            <a:avLst/>
          </a:prstGeom>
          <a:ln>
            <a:solidFill>
              <a:srgbClr val="0C0A56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V="1">
            <a:off x="8009135" y="3961418"/>
            <a:ext cx="0" cy="396683"/>
          </a:xfrm>
          <a:prstGeom prst="straightConnector1">
            <a:avLst/>
          </a:prstGeom>
          <a:ln>
            <a:solidFill>
              <a:srgbClr val="0C0A56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Стрелка вправо с вырезом 49"/>
          <p:cNvSpPr/>
          <p:nvPr/>
        </p:nvSpPr>
        <p:spPr>
          <a:xfrm>
            <a:off x="1712989" y="4449092"/>
            <a:ext cx="434988" cy="259160"/>
          </a:xfrm>
          <a:prstGeom prst="notchedRightArrow">
            <a:avLst/>
          </a:prstGeom>
          <a:solidFill>
            <a:srgbClr val="0C0A56"/>
          </a:solidFill>
          <a:ln>
            <a:solidFill>
              <a:srgbClr val="485A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51" name="Стрелка вправо с вырезом 50"/>
          <p:cNvSpPr/>
          <p:nvPr/>
        </p:nvSpPr>
        <p:spPr>
          <a:xfrm>
            <a:off x="4494716" y="4449092"/>
            <a:ext cx="434988" cy="259160"/>
          </a:xfrm>
          <a:prstGeom prst="notchedRightArrow">
            <a:avLst/>
          </a:prstGeom>
          <a:solidFill>
            <a:srgbClr val="0C0A56"/>
          </a:solidFill>
          <a:ln>
            <a:solidFill>
              <a:srgbClr val="485A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52" name="Стрелка вправо с вырезом 51"/>
          <p:cNvSpPr/>
          <p:nvPr/>
        </p:nvSpPr>
        <p:spPr>
          <a:xfrm>
            <a:off x="6817786" y="4426272"/>
            <a:ext cx="434988" cy="259160"/>
          </a:xfrm>
          <a:prstGeom prst="notchedRightArrow">
            <a:avLst/>
          </a:prstGeom>
          <a:solidFill>
            <a:srgbClr val="0C0A56"/>
          </a:solidFill>
          <a:ln>
            <a:solidFill>
              <a:srgbClr val="485A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51520" y="5106133"/>
            <a:ext cx="8640960" cy="1287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3903C"/>
              </a:buClr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Life cycle of generation of APCS control programs in SimInTech environment corresponds to recommendations of IEC 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60880 (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Life cycle for Application Oriented Software Engineering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ru-RU" sz="3200" dirty="0">
                <a:solidFill>
                  <a:srgbClr val="0C0A56"/>
                </a:solidFill>
              </a:rPr>
              <a:t> </a:t>
            </a:r>
            <a:r>
              <a:rPr lang="en-US" sz="3200" dirty="0">
                <a:solidFill>
                  <a:srgbClr val="0C0A56"/>
                </a:solidFill>
              </a:rPr>
              <a:t>I&amp;C Systems Design Levels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FC000"/>
                </a:solidFill>
                <a:latin typeface="+mj-lt"/>
              </a:rPr>
              <a:t>There are different types of abstract representations of the project at different stages of I&amp;C Systems design and generation life cycle</a:t>
            </a:r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4485605"/>
            <a:ext cx="844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2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0%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6DEA0014-6D33-46D2-8ABF-D2AC7E4E2C40}" type="slidenum">
              <a:rPr lang="en-US" smtClean="0">
                <a:latin typeface="+mj-lt"/>
              </a:rPr>
              <a:pPr/>
              <a:t>32</a:t>
            </a:fld>
            <a:endParaRPr lang="en-US" dirty="0"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1519" y="1418825"/>
            <a:ext cx="864096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Process flow algorithm 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–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description of automatics system operation without any link to control equipment (requirements, working procedure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)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;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marL="342900" indent="-342900">
              <a:lnSpc>
                <a:spcPct val="15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Signal processing  and I&amp;C System equipment control algorithms;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marL="342900" indent="-342900">
              <a:lnSpc>
                <a:spcPct val="15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Link of variable parameters with input cards from sensors and output cards to actuators.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pic>
        <p:nvPicPr>
          <p:cNvPr id="1028" name="Picture 4" descr="\\psf\Home\Desktop\Снимок экрана 2013-11-10 в 22.38.3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521" y="3588650"/>
            <a:ext cx="2944574" cy="2104125"/>
          </a:xfrm>
          <a:prstGeom prst="rect">
            <a:avLst/>
          </a:prstGeom>
          <a:noFill/>
        </p:spPr>
      </p:pic>
      <p:pic>
        <p:nvPicPr>
          <p:cNvPr id="1031" name="Picture 7" descr="\\psf\Home\Desktop\Снимок экрана 2013-11-06 в 13.52.4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18168" y="4194820"/>
            <a:ext cx="2948455" cy="2104125"/>
          </a:xfrm>
          <a:prstGeom prst="rect">
            <a:avLst/>
          </a:prstGeom>
          <a:noFill/>
        </p:spPr>
      </p:pic>
      <p:pic>
        <p:nvPicPr>
          <p:cNvPr id="59" name="Рисунок 58" descr="Снимок экрана 2013-10-31 в 15.38.3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2800" y="4600575"/>
            <a:ext cx="3118400" cy="1552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0" name="Выноска 1 59"/>
          <p:cNvSpPr/>
          <p:nvPr/>
        </p:nvSpPr>
        <p:spPr>
          <a:xfrm>
            <a:off x="251522" y="5997114"/>
            <a:ext cx="2194796" cy="603662"/>
          </a:xfrm>
          <a:prstGeom prst="borderCallout1">
            <a:avLst>
              <a:gd name="adj1" fmla="val -4367"/>
              <a:gd name="adj2" fmla="val 49621"/>
              <a:gd name="adj3" fmla="val -76017"/>
              <a:gd name="adj4" fmla="val 70087"/>
            </a:avLst>
          </a:prstGeom>
          <a:solidFill>
            <a:srgbClr val="C06818"/>
          </a:solidFill>
          <a:ln w="15875">
            <a:solidFill>
              <a:srgbClr val="C0681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Process flow algorithm</a:t>
            </a:r>
            <a:endParaRPr lang="ru-RU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61" name="Выноска 1 60"/>
          <p:cNvSpPr/>
          <p:nvPr/>
        </p:nvSpPr>
        <p:spPr>
          <a:xfrm>
            <a:off x="6571827" y="3286819"/>
            <a:ext cx="2194796" cy="603662"/>
          </a:xfrm>
          <a:prstGeom prst="borderCallout1">
            <a:avLst>
              <a:gd name="adj1" fmla="val 102928"/>
              <a:gd name="adj2" fmla="val 50055"/>
              <a:gd name="adj3" fmla="val 201689"/>
              <a:gd name="adj4" fmla="val 13668"/>
            </a:avLst>
          </a:prstGeom>
          <a:solidFill>
            <a:srgbClr val="C06818"/>
          </a:solidFill>
          <a:ln w="15875">
            <a:solidFill>
              <a:srgbClr val="C0681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Input/output cards</a:t>
            </a:r>
            <a:endParaRPr lang="ru-RU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62" name="Выноска 1 61"/>
          <p:cNvSpPr/>
          <p:nvPr/>
        </p:nvSpPr>
        <p:spPr>
          <a:xfrm>
            <a:off x="3623372" y="3580112"/>
            <a:ext cx="2194796" cy="603662"/>
          </a:xfrm>
          <a:prstGeom prst="borderCallout1">
            <a:avLst>
              <a:gd name="adj1" fmla="val 98195"/>
              <a:gd name="adj2" fmla="val 49621"/>
              <a:gd name="adj3" fmla="val 181176"/>
              <a:gd name="adj4" fmla="val 45784"/>
            </a:avLst>
          </a:prstGeom>
          <a:solidFill>
            <a:srgbClr val="C06818"/>
          </a:solidFill>
          <a:ln w="15875">
            <a:solidFill>
              <a:srgbClr val="C0681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Signal processing</a:t>
            </a:r>
            <a:endParaRPr lang="ru-RU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63" name="Двойная стрелка влево/вправо 62"/>
          <p:cNvSpPr/>
          <p:nvPr/>
        </p:nvSpPr>
        <p:spPr>
          <a:xfrm>
            <a:off x="2140225" y="5233986"/>
            <a:ext cx="983975" cy="276225"/>
          </a:xfrm>
          <a:prstGeom prst="leftRightArrow">
            <a:avLst/>
          </a:prstGeom>
          <a:solidFill>
            <a:srgbClr val="2C3C7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64" name="Двойная стрелка влево/вправо 63"/>
          <p:cNvSpPr/>
          <p:nvPr/>
        </p:nvSpPr>
        <p:spPr>
          <a:xfrm>
            <a:off x="5818168" y="4957761"/>
            <a:ext cx="983975" cy="276225"/>
          </a:xfrm>
          <a:prstGeom prst="leftRightArrow">
            <a:avLst/>
          </a:prstGeom>
          <a:solidFill>
            <a:srgbClr val="2C3C7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</a:rPr>
              <a:t>I&amp;C Control Design Process Part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 err="1">
                <a:solidFill>
                  <a:srgbClr val="FFC000"/>
                </a:solidFill>
                <a:latin typeface="+mj-lt"/>
              </a:rPr>
              <a:t>SimInTech</a:t>
            </a:r>
            <a:r>
              <a:rPr lang="ru-RU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IDE provides the technologist with all tools required for creation of control algorithm process design</a:t>
            </a:r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4485605"/>
            <a:ext cx="844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2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0%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6DEA0014-6D33-46D2-8ABF-D2AC7E4E2C40}" type="slidenum">
              <a:rPr lang="en-US" smtClean="0">
                <a:latin typeface="+mj-lt"/>
              </a:rPr>
              <a:pPr/>
              <a:t>33</a:t>
            </a:fld>
            <a:endParaRPr lang="en-US" dirty="0"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1519" y="1418825"/>
            <a:ext cx="8640960" cy="1287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Coding system for variables (signals) accepted in the design;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Values of parameters in physical units accepted in the design;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Reception of values of parameters from dynamic model of the object.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b="61232"/>
          <a:stretch>
            <a:fillRect/>
          </a:stretch>
        </p:blipFill>
        <p:spPr bwMode="auto">
          <a:xfrm>
            <a:off x="251520" y="3173151"/>
            <a:ext cx="8640961" cy="239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Выноска 1 43"/>
          <p:cNvSpPr/>
          <p:nvPr/>
        </p:nvSpPr>
        <p:spPr>
          <a:xfrm>
            <a:off x="1939973" y="5640189"/>
            <a:ext cx="1935991" cy="603662"/>
          </a:xfrm>
          <a:prstGeom prst="borderCallout1">
            <a:avLst>
              <a:gd name="adj1" fmla="val -1486"/>
              <a:gd name="adj2" fmla="val 48410"/>
              <a:gd name="adj3" fmla="val -97778"/>
              <a:gd name="adj4" fmla="val 5410"/>
            </a:avLst>
          </a:prstGeom>
          <a:solidFill>
            <a:srgbClr val="C06818"/>
          </a:solidFill>
          <a:ln w="15875">
            <a:solidFill>
              <a:srgbClr val="C0681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Readings 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  <a:latin typeface="+mj-lt"/>
              </a:rPr>
            </a:b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in SI units</a:t>
            </a:r>
            <a:endParaRPr lang="ru-RU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1685499" y="5067300"/>
            <a:ext cx="390951" cy="0"/>
          </a:xfrm>
          <a:prstGeom prst="line">
            <a:avLst/>
          </a:prstGeom>
          <a:ln>
            <a:solidFill>
              <a:srgbClr val="C0681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Выноска 1 49"/>
          <p:cNvSpPr/>
          <p:nvPr/>
        </p:nvSpPr>
        <p:spPr>
          <a:xfrm>
            <a:off x="251518" y="5640189"/>
            <a:ext cx="1433981" cy="603662"/>
          </a:xfrm>
          <a:prstGeom prst="borderCallout1">
            <a:avLst>
              <a:gd name="adj1" fmla="val -1486"/>
              <a:gd name="adj2" fmla="val 48410"/>
              <a:gd name="adj3" fmla="val -95097"/>
              <a:gd name="adj4" fmla="val 58345"/>
            </a:avLst>
          </a:prstGeom>
          <a:solidFill>
            <a:srgbClr val="C06818"/>
          </a:solidFill>
          <a:ln w="15875">
            <a:solidFill>
              <a:srgbClr val="C0681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Signal code</a:t>
            </a:r>
            <a:endParaRPr lang="ru-RU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635295" y="5067300"/>
            <a:ext cx="476998" cy="0"/>
          </a:xfrm>
          <a:prstGeom prst="line">
            <a:avLst/>
          </a:prstGeom>
          <a:ln>
            <a:solidFill>
              <a:srgbClr val="C0681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1775637" y="5067300"/>
            <a:ext cx="300813" cy="0"/>
          </a:xfrm>
          <a:prstGeom prst="line">
            <a:avLst/>
          </a:prstGeom>
          <a:ln>
            <a:solidFill>
              <a:srgbClr val="C0681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Выноска 1 55"/>
          <p:cNvSpPr/>
          <p:nvPr/>
        </p:nvSpPr>
        <p:spPr>
          <a:xfrm>
            <a:off x="4083809" y="5640189"/>
            <a:ext cx="1935991" cy="603662"/>
          </a:xfrm>
          <a:prstGeom prst="borderCallout1">
            <a:avLst>
              <a:gd name="adj1" fmla="val -1486"/>
              <a:gd name="adj2" fmla="val 48410"/>
              <a:gd name="adj3" fmla="val -92126"/>
              <a:gd name="adj4" fmla="val -46404"/>
            </a:avLst>
          </a:prstGeom>
          <a:solidFill>
            <a:srgbClr val="C06818"/>
          </a:solidFill>
          <a:ln w="15875">
            <a:solidFill>
              <a:srgbClr val="C0681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Setup in SI units</a:t>
            </a:r>
            <a:endParaRPr lang="ru-RU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Снимок экрана 2013-10-31 в 15.38.37.png"/>
          <p:cNvPicPr>
            <a:picLocks noChangeAspect="1"/>
          </p:cNvPicPr>
          <p:nvPr/>
        </p:nvPicPr>
        <p:blipFill>
          <a:blip r:embed="rId4"/>
          <a:srcRect t="16731"/>
          <a:stretch>
            <a:fillRect/>
          </a:stretch>
        </p:blipFill>
        <p:spPr>
          <a:xfrm>
            <a:off x="251521" y="3651662"/>
            <a:ext cx="6704968" cy="2780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</a:rPr>
              <a:t>I&amp;C System Hardware Signal Processing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FC000"/>
                </a:solidFill>
                <a:latin typeface="+mj-lt"/>
              </a:rPr>
              <a:t>To transfer signals received from I/O cards from electric current parameters to process flow parameters special processing blocks can be created</a:t>
            </a:r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4485605"/>
            <a:ext cx="844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2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0%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6DEA0014-6D33-46D2-8ABF-D2AC7E4E2C40}" type="slidenum">
              <a:rPr lang="en-US" smtClean="0">
                <a:latin typeface="+mj-lt"/>
              </a:rPr>
              <a:pPr/>
              <a:t>34</a:t>
            </a:fld>
            <a:endParaRPr lang="en-US" dirty="0"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1519" y="1418825"/>
            <a:ext cx="8640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F3903C"/>
              </a:buClr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Signal processing includes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: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Conversion to physical units with preset coefficients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; 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Signal filtration, smoothing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;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Processing of hardware errors, validity check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.</a:t>
            </a:r>
          </a:p>
        </p:txBody>
      </p:sp>
      <p:sp>
        <p:nvSpPr>
          <p:cNvPr id="44" name="Выноска 1 43"/>
          <p:cNvSpPr/>
          <p:nvPr/>
        </p:nvSpPr>
        <p:spPr>
          <a:xfrm>
            <a:off x="6956488" y="4292930"/>
            <a:ext cx="1935991" cy="603662"/>
          </a:xfrm>
          <a:prstGeom prst="borderCallout1">
            <a:avLst>
              <a:gd name="adj1" fmla="val 98911"/>
              <a:gd name="adj2" fmla="val 48959"/>
              <a:gd name="adj3" fmla="val 150983"/>
              <a:gd name="adj4" fmla="val -5574"/>
            </a:avLst>
          </a:prstGeom>
          <a:solidFill>
            <a:srgbClr val="C06818"/>
          </a:solidFill>
          <a:ln w="15875">
            <a:solidFill>
              <a:srgbClr val="C0681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Readings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  <a:latin typeface="+mj-lt"/>
              </a:rPr>
            </a:b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in SI units</a:t>
            </a:r>
            <a:endParaRPr lang="ru-RU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50" name="Выноска 1 49"/>
          <p:cNvSpPr/>
          <p:nvPr/>
        </p:nvSpPr>
        <p:spPr>
          <a:xfrm>
            <a:off x="2952187" y="3429000"/>
            <a:ext cx="1619813" cy="603662"/>
          </a:xfrm>
          <a:prstGeom prst="borderCallout1">
            <a:avLst>
              <a:gd name="adj1" fmla="val 99895"/>
              <a:gd name="adj2" fmla="val -232"/>
              <a:gd name="adj3" fmla="val 296975"/>
              <a:gd name="adj4" fmla="val -95668"/>
            </a:avLst>
          </a:prstGeom>
          <a:solidFill>
            <a:srgbClr val="C06818"/>
          </a:solidFill>
          <a:ln w="15875">
            <a:solidFill>
              <a:srgbClr val="C0681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Hardware errors</a:t>
            </a:r>
            <a:endParaRPr lang="ru-RU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56" name="Выноска 1 55"/>
          <p:cNvSpPr/>
          <p:nvPr/>
        </p:nvSpPr>
        <p:spPr>
          <a:xfrm>
            <a:off x="4837813" y="3429000"/>
            <a:ext cx="1935991" cy="603662"/>
          </a:xfrm>
          <a:prstGeom prst="borderCallout1">
            <a:avLst>
              <a:gd name="adj1" fmla="val 97149"/>
              <a:gd name="adj2" fmla="val 50058"/>
              <a:gd name="adj3" fmla="val 177360"/>
              <a:gd name="adj4" fmla="val -23338"/>
            </a:avLst>
          </a:prstGeom>
          <a:solidFill>
            <a:srgbClr val="C06818"/>
          </a:solidFill>
          <a:ln w="15875">
            <a:solidFill>
              <a:srgbClr val="C0681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Setups, diagnostics</a:t>
            </a:r>
            <a:endParaRPr lang="ru-RU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19" name="Выноска 1 18"/>
          <p:cNvSpPr/>
          <p:nvPr/>
        </p:nvSpPr>
        <p:spPr>
          <a:xfrm>
            <a:off x="6956489" y="3429000"/>
            <a:ext cx="1619813" cy="603662"/>
          </a:xfrm>
          <a:prstGeom prst="borderCallout1">
            <a:avLst>
              <a:gd name="adj1" fmla="val 99895"/>
              <a:gd name="adj2" fmla="val -232"/>
              <a:gd name="adj3" fmla="val 284188"/>
              <a:gd name="adj4" fmla="val -158350"/>
            </a:avLst>
          </a:prstGeom>
          <a:solidFill>
            <a:srgbClr val="C06818"/>
          </a:solidFill>
          <a:ln w="15875">
            <a:solidFill>
              <a:srgbClr val="C0681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Falling outside the range</a:t>
            </a:r>
            <a:endParaRPr lang="ru-RU" sz="17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b="43317"/>
          <a:stretch>
            <a:fillRect/>
          </a:stretch>
        </p:blipFill>
        <p:spPr bwMode="auto">
          <a:xfrm>
            <a:off x="251519" y="3118044"/>
            <a:ext cx="8640960" cy="299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  <a:latin typeface="+mn-lt"/>
              </a:rPr>
              <a:t>Interface for I/O Cards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FC000"/>
                </a:solidFill>
              </a:rPr>
              <a:t>To arrange communication between measuring instruments and  control devices of equipment  special interface blocks are used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6DEA0014-6D33-46D2-8ABF-D2AC7E4E2C40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51519" y="1418825"/>
            <a:ext cx="8640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F3903C"/>
              </a:buClr>
            </a:pPr>
            <a:r>
              <a:rPr lang="en-US" dirty="0">
                <a:solidFill>
                  <a:srgbClr val="0C0A56"/>
                </a:solidFill>
                <a:cs typeface="FranklinGothicBookG"/>
              </a:rPr>
              <a:t>Each interface block provides as follows: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cs typeface="FranklinGothicBookG"/>
              </a:rPr>
              <a:t>Graphic representation of physical contacts of I/O cards; </a:t>
            </a:r>
            <a:endParaRPr lang="ru-RU" dirty="0">
              <a:solidFill>
                <a:srgbClr val="0C0A56"/>
              </a:solidFill>
              <a:cs typeface="FranklinGothicBookG"/>
            </a:endParaRP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cs typeface="FranklinGothicBookG"/>
              </a:rPr>
              <a:t>Communication between contacts and variables in the signal database; </a:t>
            </a:r>
            <a:endParaRPr lang="ru-RU" dirty="0">
              <a:solidFill>
                <a:srgbClr val="0C0A56"/>
              </a:solidFill>
              <a:cs typeface="FranklinGothicBookG"/>
            </a:endParaRP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cs typeface="FranklinGothicBookG"/>
              </a:rPr>
              <a:t>Generation of hardware-specific code for processing card signals. </a:t>
            </a:r>
            <a:endParaRPr lang="ru-RU" dirty="0">
              <a:solidFill>
                <a:srgbClr val="0C0A56"/>
              </a:solidFill>
              <a:cs typeface="FranklinGothicBookG"/>
            </a:endParaRPr>
          </a:p>
        </p:txBody>
      </p:sp>
      <p:sp>
        <p:nvSpPr>
          <p:cNvPr id="44" name="Выноска 1 43"/>
          <p:cNvSpPr/>
          <p:nvPr/>
        </p:nvSpPr>
        <p:spPr>
          <a:xfrm>
            <a:off x="4549476" y="5603028"/>
            <a:ext cx="1935991" cy="603662"/>
          </a:xfrm>
          <a:prstGeom prst="borderCallout1">
            <a:avLst>
              <a:gd name="adj1" fmla="val 49730"/>
              <a:gd name="adj2" fmla="val 100485"/>
              <a:gd name="adj3" fmla="val -27662"/>
              <a:gd name="adj4" fmla="val 135000"/>
            </a:avLst>
          </a:prstGeom>
          <a:solidFill>
            <a:srgbClr val="C06818"/>
          </a:solidFill>
          <a:ln w="15875">
            <a:solidFill>
              <a:srgbClr val="C0681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Database signal names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0" name="Выноска 1 49"/>
          <p:cNvSpPr/>
          <p:nvPr/>
        </p:nvSpPr>
        <p:spPr>
          <a:xfrm>
            <a:off x="3739569" y="4826917"/>
            <a:ext cx="1619813" cy="603662"/>
          </a:xfrm>
          <a:prstGeom prst="borderCallout1">
            <a:avLst>
              <a:gd name="adj1" fmla="val 40047"/>
              <a:gd name="adj2" fmla="val -1777"/>
              <a:gd name="adj3" fmla="val -12084"/>
              <a:gd name="adj4" fmla="val -74384"/>
            </a:avLst>
          </a:prstGeom>
          <a:solidFill>
            <a:srgbClr val="C06818"/>
          </a:solidFill>
          <a:ln w="15875">
            <a:solidFill>
              <a:srgbClr val="C0681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Card contacts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Изображение 2" descr="АЦП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015" y="5432733"/>
            <a:ext cx="1724185" cy="1247422"/>
          </a:xfrm>
          <a:prstGeom prst="rect">
            <a:avLst/>
          </a:prstGeom>
        </p:spPr>
      </p:pic>
      <p:pic>
        <p:nvPicPr>
          <p:cNvPr id="4" name="Изображение 3" descr="АЦП-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r="4469" b="5973"/>
          <a:stretch/>
        </p:blipFill>
        <p:spPr>
          <a:xfrm>
            <a:off x="301515" y="5283824"/>
            <a:ext cx="1302734" cy="1340121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91680" y="4434445"/>
            <a:ext cx="6840760" cy="369332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5616" y="4434445"/>
            <a:ext cx="351656" cy="369332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83332"/>
            <a:ext cx="8640960" cy="533400"/>
          </a:xfrm>
        </p:spPr>
        <p:txBody>
          <a:bodyPr anchor="b">
            <a:noAutofit/>
          </a:bodyPr>
          <a:lstStyle/>
          <a:p>
            <a:pPr algn="l"/>
            <a:r>
              <a:rPr lang="en-US" sz="3200" dirty="0">
                <a:solidFill>
                  <a:srgbClr val="0C0A56"/>
                </a:solidFill>
              </a:rPr>
              <a:t>Content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7FE066A8-5AD0-4166-B985-FDDBEB2E1DB7}" type="slidenum">
              <a:rPr lang="en-US" smtClean="0">
                <a:latin typeface="+mj-lt"/>
              </a:rPr>
              <a:pPr/>
              <a:t>36</a:t>
            </a:fld>
            <a:endParaRPr lang="en-US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5616" y="1489428"/>
            <a:ext cx="77768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General Information on SimInTech</a:t>
            </a: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 err="1">
                <a:solidFill>
                  <a:srgbClr val="0C0A56"/>
                </a:solidFill>
                <a:latin typeface="+mj-lt"/>
                <a:cs typeface="FranklinGothicBookG"/>
              </a:rPr>
              <a:t>SimInTech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 for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Design and Development of Control Systems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 err="1">
                <a:solidFill>
                  <a:srgbClr val="0C0A56"/>
                </a:solidFill>
                <a:latin typeface="+mj-lt"/>
                <a:cs typeface="FranklinGothicBookG"/>
              </a:rPr>
              <a:t>SimInTech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 Graphics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 err="1">
                <a:solidFill>
                  <a:srgbClr val="0C0A56"/>
                </a:solidFill>
                <a:latin typeface="+mj-lt"/>
                <a:cs typeface="FranklinGothicBookG"/>
              </a:rPr>
              <a:t>SimInTech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Mathematical Core and Code Generation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I&amp;C Design and Development Life Cycle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 err="1">
                <a:solidFill>
                  <a:schemeClr val="accent1"/>
                </a:solidFill>
                <a:latin typeface="+mj-lt"/>
                <a:cs typeface="FranklinGothicBookG"/>
              </a:rPr>
              <a:t>NordWind</a:t>
            </a:r>
            <a:r>
              <a:rPr lang="en-US" dirty="0">
                <a:solidFill>
                  <a:schemeClr val="accent1"/>
                </a:solidFill>
                <a:latin typeface="+mj-lt"/>
                <a:cs typeface="FranklinGothicBookG"/>
              </a:rPr>
              <a:t> Executive Environment</a:t>
            </a: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Main Examples of </a:t>
            </a:r>
            <a:r>
              <a:rPr lang="en-US" dirty="0" err="1">
                <a:solidFill>
                  <a:srgbClr val="0C0A56"/>
                </a:solidFill>
                <a:latin typeface="+mj-lt"/>
                <a:cs typeface="FranklinGothicBookG"/>
              </a:rPr>
              <a:t>SimInTech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 Implementation</a:t>
            </a: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Conclusion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endParaRPr lang="en-US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</p:spTree>
    <p:extLst>
      <p:ext uri="{BB962C8B-B14F-4D97-AF65-F5344CB8AC3E}">
        <p14:creationId xmlns:p14="http://schemas.microsoft.com/office/powerpoint/2010/main" val="29793931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</a:rPr>
              <a:t>Nord</a:t>
            </a:r>
            <a:r>
              <a:rPr lang="ru-RU" sz="3200" dirty="0">
                <a:solidFill>
                  <a:srgbClr val="0C0A56"/>
                </a:solidFill>
              </a:rPr>
              <a:t> </a:t>
            </a:r>
            <a:r>
              <a:rPr lang="en-US" sz="3200" dirty="0">
                <a:solidFill>
                  <a:srgbClr val="0C0A56"/>
                </a:solidFill>
              </a:rPr>
              <a:t>Wind Executive Environment for</a:t>
            </a:r>
            <a:r>
              <a:rPr lang="ru-RU" sz="3200" dirty="0">
                <a:solidFill>
                  <a:srgbClr val="0C0A56"/>
                </a:solidFill>
              </a:rPr>
              <a:t> </a:t>
            </a:r>
            <a:r>
              <a:rPr lang="en-US" sz="3200" dirty="0">
                <a:solidFill>
                  <a:srgbClr val="0C0A56"/>
                </a:solidFill>
              </a:rPr>
              <a:t>QNX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FC000"/>
                </a:solidFill>
                <a:latin typeface="+mj-lt"/>
              </a:rPr>
              <a:t>Correct operation of control algorithms in QNX real-time OS is provided by Nord Wind executive environment operating on controller</a:t>
            </a:r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0FBF1E5-2337-47B3-85CC-326D90B2991B}" type="slidenum">
              <a:rPr lang="en-US" smtClean="0">
                <a:latin typeface="+mj-lt"/>
              </a:rPr>
              <a:pPr/>
              <a:t>37</a:t>
            </a:fld>
            <a:endParaRPr lang="en-US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1418826"/>
            <a:ext cx="864096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C0A56"/>
                </a:solidFill>
                <a:latin typeface="+mj-lt"/>
              </a:rPr>
              <a:t>Nord Wind</a:t>
            </a:r>
            <a:r>
              <a:rPr lang="ru-RU" dirty="0">
                <a:solidFill>
                  <a:srgbClr val="0C0A56"/>
                </a:solidFill>
                <a:latin typeface="+mj-lt"/>
              </a:rPr>
              <a:t> </a:t>
            </a:r>
            <a:r>
              <a:rPr lang="en-US" dirty="0">
                <a:solidFill>
                  <a:srgbClr val="0C0A56"/>
                </a:solidFill>
                <a:latin typeface="+mj-lt"/>
              </a:rPr>
              <a:t>executive environment has modular architecture, relies on the mechanism of dynamically loaded libraries and meets IEC 60880 requirements</a:t>
            </a:r>
            <a:r>
              <a:rPr lang="ru-RU" dirty="0">
                <a:solidFill>
                  <a:srgbClr val="0C0A56"/>
                </a:solidFill>
                <a:latin typeface="+mj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C0A56"/>
                </a:solidFill>
                <a:latin typeface="+mj-lt"/>
              </a:rPr>
              <a:t>Composition and functionality: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b="1" dirty="0" err="1">
                <a:solidFill>
                  <a:srgbClr val="0C0A56"/>
                </a:solidFill>
                <a:latin typeface="+mj-lt"/>
                <a:cs typeface="FranklinGothicBookG"/>
              </a:rPr>
              <a:t>NordWind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 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–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main module of algorithm-program dispatcher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;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b="1" dirty="0" err="1">
                <a:solidFill>
                  <a:srgbClr val="0C0A56"/>
                </a:solidFill>
                <a:latin typeface="+mj-lt"/>
                <a:cs typeface="FranklinGothicBookG"/>
              </a:rPr>
              <a:t>GdbServer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 – in-device algorithm debugging module;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b="1" dirty="0" err="1">
                <a:solidFill>
                  <a:srgbClr val="0C0A56"/>
                </a:solidFill>
                <a:latin typeface="+mj-lt"/>
                <a:cs typeface="FranklinGothicBookG"/>
              </a:rPr>
              <a:t>Libio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 – I/O cards data exchange library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;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b="1" dirty="0" err="1">
                <a:solidFill>
                  <a:srgbClr val="0C0A56"/>
                </a:solidFill>
                <a:latin typeface="+mj-lt"/>
                <a:cs typeface="FranklinGothicBookG"/>
              </a:rPr>
              <a:t>Libnet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 –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library for adjustment and implementation of inter-controller data exchange; controlled by QNX within APCS Ethernet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;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rgbClr val="0C0A56"/>
                </a:solidFill>
                <a:latin typeface="+mj-lt"/>
                <a:cs typeface="FranklinGothicBookG"/>
              </a:rPr>
              <a:t>Net</a:t>
            </a:r>
            <a:r>
              <a:rPr lang="ru-RU" b="1" dirty="0" err="1">
                <a:solidFill>
                  <a:srgbClr val="0C0A56"/>
                </a:solidFill>
                <a:latin typeface="+mj-lt"/>
                <a:cs typeface="FranklinGothicBookG"/>
              </a:rPr>
              <a:t>RecSys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 – recovery system for backed up control channels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; 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b="1" dirty="0" err="1">
                <a:solidFill>
                  <a:srgbClr val="0C0A56"/>
                </a:solidFill>
                <a:latin typeface="+mj-lt"/>
                <a:cs typeface="FranklinGothicBookG"/>
              </a:rPr>
              <a:t>Libtrends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 – data archiving library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;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b="1" dirty="0" err="1">
                <a:solidFill>
                  <a:srgbClr val="0C0A56"/>
                </a:solidFill>
                <a:latin typeface="+mj-lt"/>
                <a:cs typeface="FranklinGothicBookG"/>
              </a:rPr>
              <a:t>Libsdk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 – developer’s kit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Box 206"/>
          <p:cNvSpPr txBox="1"/>
          <p:nvPr/>
        </p:nvSpPr>
        <p:spPr>
          <a:xfrm>
            <a:off x="4686301" y="3098891"/>
            <a:ext cx="1333499" cy="369332"/>
          </a:xfrm>
          <a:prstGeom prst="rect">
            <a:avLst/>
          </a:prstGeom>
          <a:solidFill>
            <a:srgbClr val="2C3C7D"/>
          </a:solidFill>
          <a:ln>
            <a:solidFill>
              <a:srgbClr val="2C3C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SCADA</a:t>
            </a:r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4" name="TextBox 203"/>
          <p:cNvSpPr txBox="1"/>
          <p:nvPr/>
        </p:nvSpPr>
        <p:spPr>
          <a:xfrm>
            <a:off x="4572000" y="1539006"/>
            <a:ext cx="2246128" cy="646331"/>
          </a:xfrm>
          <a:prstGeom prst="rect">
            <a:avLst/>
          </a:prstGeom>
          <a:solidFill>
            <a:srgbClr val="2C3C7D"/>
          </a:solidFill>
          <a:ln>
            <a:solidFill>
              <a:srgbClr val="2C3C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Development station</a:t>
            </a:r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253" name="Shape 75"/>
          <p:cNvCxnSpPr>
            <a:stCxn id="45" idx="3"/>
            <a:endCxn id="207" idx="1"/>
          </p:cNvCxnSpPr>
          <p:nvPr/>
        </p:nvCxnSpPr>
        <p:spPr>
          <a:xfrm>
            <a:off x="2898141" y="3265776"/>
            <a:ext cx="1788160" cy="17781"/>
          </a:xfrm>
          <a:prstGeom prst="bentConnector3">
            <a:avLst>
              <a:gd name="adj1" fmla="val 50000"/>
            </a:avLst>
          </a:prstGeom>
          <a:ln>
            <a:solidFill>
              <a:srgbClr val="0C0A56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Shape 75"/>
          <p:cNvCxnSpPr>
            <a:stCxn id="45" idx="0"/>
            <a:endCxn id="204" idx="1"/>
          </p:cNvCxnSpPr>
          <p:nvPr/>
        </p:nvCxnSpPr>
        <p:spPr>
          <a:xfrm rot="5400000" flipH="1" flipV="1">
            <a:off x="2960117" y="1212369"/>
            <a:ext cx="962079" cy="2261687"/>
          </a:xfrm>
          <a:prstGeom prst="bentConnector2">
            <a:avLst/>
          </a:prstGeom>
          <a:ln>
            <a:solidFill>
              <a:srgbClr val="0C0A5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hape 75"/>
          <p:cNvCxnSpPr>
            <a:stCxn id="45" idx="3"/>
            <a:endCxn id="7" idx="1"/>
          </p:cNvCxnSpPr>
          <p:nvPr/>
        </p:nvCxnSpPr>
        <p:spPr>
          <a:xfrm>
            <a:off x="2898141" y="3265776"/>
            <a:ext cx="1694759" cy="2381414"/>
          </a:xfrm>
          <a:prstGeom prst="bentConnector3">
            <a:avLst>
              <a:gd name="adj1" fmla="val 50000"/>
            </a:avLst>
          </a:prstGeom>
          <a:ln>
            <a:solidFill>
              <a:srgbClr val="0C0A56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</a:rPr>
              <a:t>Distributed I&amp;C Systems Architecture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FC000"/>
                </a:solidFill>
                <a:latin typeface="+mj-lt"/>
              </a:rPr>
              <a:t>SimInTech</a:t>
            </a:r>
            <a:r>
              <a:rPr lang="ru-RU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ensures generation of distributed control systems on several networked QNX controllers</a:t>
            </a:r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0FBF1E5-2337-47B3-85CC-326D90B2991B}" type="slidenum">
              <a:rPr lang="en-US" smtClean="0">
                <a:latin typeface="+mj-lt"/>
              </a:rPr>
              <a:pPr/>
              <a:t>38</a:t>
            </a:fld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443" y="2230625"/>
            <a:ext cx="157184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C0A56"/>
                </a:solidFill>
                <a:latin typeface="+mj-lt"/>
              </a:rPr>
              <a:t>QNX controller</a:t>
            </a:r>
            <a:endParaRPr lang="ru-RU" dirty="0">
              <a:solidFill>
                <a:srgbClr val="0C0A56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92900" y="5324024"/>
            <a:ext cx="1388850" cy="646331"/>
          </a:xfrm>
          <a:prstGeom prst="rect">
            <a:avLst/>
          </a:prstGeom>
          <a:solidFill>
            <a:srgbClr val="2C3C7D"/>
          </a:solidFill>
          <a:ln>
            <a:solidFill>
              <a:srgbClr val="2C3C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archiving server</a:t>
            </a:r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8387" y="5000859"/>
            <a:ext cx="1257770" cy="369332"/>
          </a:xfrm>
          <a:prstGeom prst="rect">
            <a:avLst/>
          </a:prstGeom>
          <a:solidFill>
            <a:srgbClr val="2C3C7D"/>
          </a:solidFill>
          <a:ln>
            <a:solidFill>
              <a:srgbClr val="2C3C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I/O cards</a:t>
            </a:r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74163" y="3391967"/>
            <a:ext cx="21183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C0A56"/>
                </a:solidFill>
                <a:latin typeface="+mj-lt"/>
              </a:rPr>
              <a:t>SimInTech environment</a:t>
            </a:r>
            <a:endParaRPr lang="ru-RU" b="1" dirty="0">
              <a:latin typeface="+mj-lt"/>
            </a:endParaRPr>
          </a:p>
        </p:txBody>
      </p:sp>
      <p:pic>
        <p:nvPicPr>
          <p:cNvPr id="73" name="Рисунок 72" descr="Схема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969" y="1899205"/>
            <a:ext cx="2118317" cy="1529795"/>
          </a:xfrm>
          <a:prstGeom prst="rect">
            <a:avLst/>
          </a:prstGeom>
        </p:spPr>
      </p:pic>
      <p:grpSp>
        <p:nvGrpSpPr>
          <p:cNvPr id="209" name="Группа 208"/>
          <p:cNvGrpSpPr/>
          <p:nvPr/>
        </p:nvGrpSpPr>
        <p:grpSpPr>
          <a:xfrm>
            <a:off x="2898139" y="2876956"/>
            <a:ext cx="1388849" cy="774228"/>
            <a:chOff x="3742306" y="3367444"/>
            <a:chExt cx="1388849" cy="774228"/>
          </a:xfrm>
        </p:grpSpPr>
        <p:sp>
          <p:nvSpPr>
            <p:cNvPr id="208" name="Овал 207"/>
            <p:cNvSpPr/>
            <p:nvPr/>
          </p:nvSpPr>
          <p:spPr>
            <a:xfrm>
              <a:off x="3870250" y="3367444"/>
              <a:ext cx="1126697" cy="774228"/>
            </a:xfrm>
            <a:prstGeom prst="ellipse">
              <a:avLst/>
            </a:prstGeom>
            <a:gradFill>
              <a:gsLst>
                <a:gs pos="0">
                  <a:srgbClr val="C06818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+mj-lt"/>
              </a:endParaRPr>
            </a:p>
          </p:txBody>
        </p:sp>
        <p:sp>
          <p:nvSpPr>
            <p:cNvPr id="118" name="Прямоугольник 117"/>
            <p:cNvSpPr/>
            <p:nvPr/>
          </p:nvSpPr>
          <p:spPr>
            <a:xfrm>
              <a:off x="3742306" y="3429000"/>
              <a:ext cx="138884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C0A56"/>
                  </a:solidFill>
                  <a:latin typeface="+mj-lt"/>
                </a:rPr>
                <a:t>Libtrends</a:t>
              </a:r>
              <a:r>
                <a:rPr lang="en-US" sz="1600" b="1" dirty="0">
                  <a:solidFill>
                    <a:srgbClr val="0C0A56"/>
                  </a:solidFill>
                  <a:latin typeface="+mj-lt"/>
                </a:rPr>
                <a:t> </a:t>
              </a:r>
              <a:r>
                <a:rPr lang="en-US" sz="1600" dirty="0">
                  <a:solidFill>
                    <a:srgbClr val="0C0A56"/>
                  </a:solidFill>
                  <a:latin typeface="+mj-lt"/>
                </a:rPr>
                <a:t>writing</a:t>
              </a:r>
              <a:endParaRPr lang="ru-RU" sz="1600" dirty="0">
                <a:solidFill>
                  <a:srgbClr val="0C0A56"/>
                </a:solidFill>
                <a:latin typeface="+mj-lt"/>
              </a:endParaRPr>
            </a:p>
          </p:txBody>
        </p:sp>
      </p:grpSp>
      <p:pic>
        <p:nvPicPr>
          <p:cNvPr id="119" name="Рисунок 118"/>
          <p:cNvPicPr/>
          <p:nvPr/>
        </p:nvPicPr>
        <p:blipFill>
          <a:blip r:embed="rId5" cstate="email"/>
          <a:srcRect l="3564" t="59082" r="65208" b="33734"/>
          <a:stretch>
            <a:fillRect/>
          </a:stretch>
        </p:blipFill>
        <p:spPr bwMode="auto">
          <a:xfrm>
            <a:off x="4956981" y="2194079"/>
            <a:ext cx="1914808" cy="24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MIO-5250_DC-jack_Front_B2013013111235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2484" y="2824251"/>
            <a:ext cx="1175657" cy="883049"/>
          </a:xfrm>
          <a:prstGeom prst="rect">
            <a:avLst/>
          </a:prstGeom>
          <a:solidFill>
            <a:srgbClr val="2C3C7D"/>
          </a:solidFill>
          <a:ln>
            <a:solidFill>
              <a:srgbClr val="2C3C7D"/>
            </a:solidFill>
          </a:ln>
        </p:spPr>
      </p:pic>
      <p:cxnSp>
        <p:nvCxnSpPr>
          <p:cNvPr id="49" name="Shape 48"/>
          <p:cNvCxnSpPr>
            <a:stCxn id="45" idx="1"/>
            <a:endCxn id="13" idx="0"/>
          </p:cNvCxnSpPr>
          <p:nvPr/>
        </p:nvCxnSpPr>
        <p:spPr>
          <a:xfrm rot="10800000" flipV="1">
            <a:off x="877272" y="3265775"/>
            <a:ext cx="845212" cy="1735083"/>
          </a:xfrm>
          <a:prstGeom prst="bentConnector2">
            <a:avLst/>
          </a:prstGeom>
          <a:ln>
            <a:solidFill>
              <a:srgbClr val="0C0A5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hape 75"/>
          <p:cNvCxnSpPr>
            <a:stCxn id="45" idx="2"/>
            <a:endCxn id="92" idx="0"/>
          </p:cNvCxnSpPr>
          <p:nvPr/>
        </p:nvCxnSpPr>
        <p:spPr>
          <a:xfrm rot="16200000" flipH="1">
            <a:off x="1643393" y="4374219"/>
            <a:ext cx="1340191" cy="6351"/>
          </a:xfrm>
          <a:prstGeom prst="bentConnector3">
            <a:avLst>
              <a:gd name="adj1" fmla="val 50000"/>
            </a:avLst>
          </a:prstGeom>
          <a:ln>
            <a:solidFill>
              <a:srgbClr val="0C0A5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2" name="Рисунок 91" descr="MIO-5250_DC-jack_Front_B2013013111235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8835" y="5047491"/>
            <a:ext cx="1175657" cy="883049"/>
          </a:xfrm>
          <a:prstGeom prst="rect">
            <a:avLst/>
          </a:prstGeom>
          <a:solidFill>
            <a:srgbClr val="2C3C7D"/>
          </a:solidFill>
          <a:ln>
            <a:solidFill>
              <a:srgbClr val="2C3C7D"/>
            </a:solidFill>
          </a:ln>
        </p:spPr>
      </p:pic>
      <p:grpSp>
        <p:nvGrpSpPr>
          <p:cNvPr id="210" name="Группа 209"/>
          <p:cNvGrpSpPr/>
          <p:nvPr/>
        </p:nvGrpSpPr>
        <p:grpSpPr>
          <a:xfrm>
            <a:off x="1509292" y="1662772"/>
            <a:ext cx="1388849" cy="774228"/>
            <a:chOff x="3742306" y="3367444"/>
            <a:chExt cx="1388849" cy="774228"/>
          </a:xfrm>
        </p:grpSpPr>
        <p:sp>
          <p:nvSpPr>
            <p:cNvPr id="211" name="Овал 210"/>
            <p:cNvSpPr/>
            <p:nvPr/>
          </p:nvSpPr>
          <p:spPr>
            <a:xfrm>
              <a:off x="3870250" y="3367444"/>
              <a:ext cx="1126697" cy="774228"/>
            </a:xfrm>
            <a:prstGeom prst="ellipse">
              <a:avLst/>
            </a:prstGeom>
            <a:gradFill>
              <a:gsLst>
                <a:gs pos="0">
                  <a:srgbClr val="C06818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+mj-lt"/>
              </a:endParaRPr>
            </a:p>
          </p:txBody>
        </p:sp>
        <p:sp>
          <p:nvSpPr>
            <p:cNvPr id="212" name="Прямоугольник 211"/>
            <p:cNvSpPr/>
            <p:nvPr/>
          </p:nvSpPr>
          <p:spPr>
            <a:xfrm>
              <a:off x="3742306" y="3506274"/>
              <a:ext cx="138884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C0A56"/>
                  </a:solidFill>
                  <a:latin typeface="+mj-lt"/>
                </a:rPr>
                <a:t>GbdServer</a:t>
              </a:r>
              <a:endParaRPr lang="en-US" sz="1600" b="1" dirty="0">
                <a:solidFill>
                  <a:srgbClr val="0C0A56"/>
                </a:solidFill>
                <a:latin typeface="+mj-lt"/>
              </a:endParaRPr>
            </a:p>
            <a:p>
              <a:pPr algn="ctr"/>
              <a:r>
                <a:rPr lang="en-US" sz="1600" dirty="0">
                  <a:solidFill>
                    <a:srgbClr val="0C0A56"/>
                  </a:solidFill>
                  <a:latin typeface="+mj-lt"/>
                </a:rPr>
                <a:t>exchange</a:t>
              </a:r>
              <a:endParaRPr lang="ru-RU" sz="1600" b="1" dirty="0">
                <a:latin typeface="+mj-lt"/>
              </a:endParaRPr>
            </a:p>
          </p:txBody>
        </p:sp>
      </p:grpSp>
      <p:grpSp>
        <p:nvGrpSpPr>
          <p:cNvPr id="213" name="Группа 212"/>
          <p:cNvGrpSpPr/>
          <p:nvPr/>
        </p:nvGrpSpPr>
        <p:grpSpPr>
          <a:xfrm>
            <a:off x="1622239" y="3966516"/>
            <a:ext cx="1388849" cy="774228"/>
            <a:chOff x="3742306" y="3367444"/>
            <a:chExt cx="1388849" cy="774228"/>
          </a:xfrm>
        </p:grpSpPr>
        <p:sp>
          <p:nvSpPr>
            <p:cNvPr id="214" name="Овал 213"/>
            <p:cNvSpPr/>
            <p:nvPr/>
          </p:nvSpPr>
          <p:spPr>
            <a:xfrm>
              <a:off x="3870250" y="3367444"/>
              <a:ext cx="1126697" cy="774228"/>
            </a:xfrm>
            <a:prstGeom prst="ellipse">
              <a:avLst/>
            </a:prstGeom>
            <a:gradFill>
              <a:gsLst>
                <a:gs pos="0">
                  <a:srgbClr val="C06818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+mj-lt"/>
              </a:endParaRPr>
            </a:p>
          </p:txBody>
        </p:sp>
        <p:sp>
          <p:nvSpPr>
            <p:cNvPr id="215" name="Прямоугольник 214"/>
            <p:cNvSpPr/>
            <p:nvPr/>
          </p:nvSpPr>
          <p:spPr>
            <a:xfrm>
              <a:off x="3742306" y="3429000"/>
              <a:ext cx="138884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rgbClr val="0C0A56"/>
                  </a:solidFill>
                  <a:latin typeface="+mj-lt"/>
                </a:rPr>
                <a:t> </a:t>
              </a:r>
              <a:r>
                <a:rPr lang="en-US" sz="1600" b="1" dirty="0" err="1">
                  <a:solidFill>
                    <a:srgbClr val="0C0A56"/>
                  </a:solidFill>
                  <a:latin typeface="+mj-lt"/>
                </a:rPr>
                <a:t>Libnet</a:t>
              </a:r>
              <a:endParaRPr lang="en-US" sz="1600" b="1" dirty="0">
                <a:solidFill>
                  <a:srgbClr val="0C0A56"/>
                </a:solidFill>
                <a:latin typeface="+mj-lt"/>
              </a:endParaRPr>
            </a:p>
            <a:p>
              <a:pPr algn="ctr"/>
              <a:r>
                <a:rPr lang="en-US" sz="1600" dirty="0">
                  <a:solidFill>
                    <a:srgbClr val="0C0A56"/>
                  </a:solidFill>
                  <a:latin typeface="+mj-lt"/>
                </a:rPr>
                <a:t>exchange</a:t>
              </a:r>
              <a:endParaRPr lang="ru-RU" sz="1600" dirty="0">
                <a:latin typeface="+mj-lt"/>
              </a:endParaRPr>
            </a:p>
          </p:txBody>
        </p:sp>
      </p:grpSp>
      <p:grpSp>
        <p:nvGrpSpPr>
          <p:cNvPr id="216" name="Группа 215"/>
          <p:cNvGrpSpPr/>
          <p:nvPr/>
        </p:nvGrpSpPr>
        <p:grpSpPr>
          <a:xfrm>
            <a:off x="120443" y="2933071"/>
            <a:ext cx="1388849" cy="774228"/>
            <a:chOff x="3742306" y="3367444"/>
            <a:chExt cx="1388849" cy="774228"/>
          </a:xfrm>
        </p:grpSpPr>
        <p:sp>
          <p:nvSpPr>
            <p:cNvPr id="217" name="Овал 216"/>
            <p:cNvSpPr/>
            <p:nvPr/>
          </p:nvSpPr>
          <p:spPr>
            <a:xfrm>
              <a:off x="3870250" y="3367444"/>
              <a:ext cx="1126697" cy="774228"/>
            </a:xfrm>
            <a:prstGeom prst="ellipse">
              <a:avLst/>
            </a:prstGeom>
            <a:gradFill>
              <a:gsLst>
                <a:gs pos="0">
                  <a:srgbClr val="C06818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+mj-lt"/>
              </a:endParaRPr>
            </a:p>
          </p:txBody>
        </p:sp>
        <p:sp>
          <p:nvSpPr>
            <p:cNvPr id="218" name="Прямоугольник 217"/>
            <p:cNvSpPr/>
            <p:nvPr/>
          </p:nvSpPr>
          <p:spPr>
            <a:xfrm>
              <a:off x="3742306" y="3429000"/>
              <a:ext cx="138884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rgbClr val="0C0A56"/>
                  </a:solidFill>
                  <a:latin typeface="+mj-lt"/>
                </a:rPr>
                <a:t> </a:t>
              </a:r>
              <a:r>
                <a:rPr lang="en-US" sz="1600" b="1" dirty="0" err="1">
                  <a:solidFill>
                    <a:srgbClr val="0C0A56"/>
                  </a:solidFill>
                  <a:latin typeface="+mj-lt"/>
                </a:rPr>
                <a:t>Libio</a:t>
              </a:r>
              <a:r>
                <a:rPr lang="en-US" sz="1600" b="1" dirty="0">
                  <a:solidFill>
                    <a:srgbClr val="0C0A56"/>
                  </a:solidFill>
                  <a:latin typeface="+mj-lt"/>
                </a:rPr>
                <a:t> </a:t>
              </a:r>
              <a:r>
                <a:rPr lang="en-US" sz="1600" dirty="0">
                  <a:solidFill>
                    <a:srgbClr val="0C0A56"/>
                  </a:solidFill>
                  <a:latin typeface="+mj-lt"/>
                </a:rPr>
                <a:t>exchange</a:t>
              </a:r>
              <a:endParaRPr lang="ru-RU" sz="1600" dirty="0">
                <a:latin typeface="+mj-lt"/>
              </a:endParaRPr>
            </a:p>
          </p:txBody>
        </p:sp>
      </p:grpSp>
      <p:sp>
        <p:nvSpPr>
          <p:cNvPr id="257" name="Прямоугольник 256"/>
          <p:cNvSpPr/>
          <p:nvPr/>
        </p:nvSpPr>
        <p:spPr>
          <a:xfrm>
            <a:off x="251520" y="1662772"/>
            <a:ext cx="3904394" cy="3077972"/>
          </a:xfrm>
          <a:prstGeom prst="rect">
            <a:avLst/>
          </a:prstGeom>
          <a:noFill/>
          <a:ln>
            <a:solidFill>
              <a:srgbClr val="0C0A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pic>
        <p:nvPicPr>
          <p:cNvPr id="273" name="Picture 5"/>
          <p:cNvPicPr>
            <a:picLocks noChangeAspect="1" noChangeArrowheads="1"/>
          </p:cNvPicPr>
          <p:nvPr/>
        </p:nvPicPr>
        <p:blipFill>
          <a:blip r:embed="rId7"/>
          <a:srcRect t="44252" r="50041"/>
          <a:stretch>
            <a:fillRect/>
          </a:stretch>
        </p:blipFill>
        <p:spPr bwMode="auto">
          <a:xfrm>
            <a:off x="4686301" y="3468223"/>
            <a:ext cx="2165877" cy="156455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pic>
      <p:sp>
        <p:nvSpPr>
          <p:cNvPr id="275" name="Прямоугольник 274"/>
          <p:cNvSpPr/>
          <p:nvPr/>
        </p:nvSpPr>
        <p:spPr>
          <a:xfrm>
            <a:off x="5697454" y="5000858"/>
            <a:ext cx="2348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0C0A56"/>
                </a:solidFill>
                <a:latin typeface="+mj-lt"/>
              </a:rPr>
              <a:t>SimInTech</a:t>
            </a:r>
            <a:r>
              <a:rPr lang="en-US" b="1" dirty="0">
                <a:solidFill>
                  <a:srgbClr val="0C0A56"/>
                </a:solidFill>
                <a:latin typeface="+mj-lt"/>
              </a:rPr>
              <a:t> video frames</a:t>
            </a:r>
            <a:endParaRPr lang="ru-RU" b="1" dirty="0">
              <a:solidFill>
                <a:srgbClr val="0C0A56"/>
              </a:solidFill>
              <a:latin typeface="+mj-lt"/>
            </a:endParaRPr>
          </a:p>
        </p:txBody>
      </p:sp>
      <p:sp>
        <p:nvSpPr>
          <p:cNvPr id="294" name="TextBox 293"/>
          <p:cNvSpPr txBox="1"/>
          <p:nvPr/>
        </p:nvSpPr>
        <p:spPr>
          <a:xfrm>
            <a:off x="1552353" y="5924189"/>
            <a:ext cx="157184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C0A56"/>
                </a:solidFill>
                <a:latin typeface="+mj-lt"/>
              </a:rPr>
              <a:t>QNX controller</a:t>
            </a:r>
            <a:endParaRPr lang="ru-RU" dirty="0">
              <a:solidFill>
                <a:srgbClr val="0C0A56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</a:rPr>
              <a:t>Run Diagram for Algorithm Execution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FC000"/>
                </a:solidFill>
                <a:latin typeface="+mj-lt"/>
              </a:rPr>
              <a:t>Nord Wind </a:t>
            </a:r>
            <a:r>
              <a:rPr lang="en-US" dirty="0" err="1">
                <a:solidFill>
                  <a:srgbClr val="FFC000"/>
                </a:solidFill>
                <a:latin typeface="+mj-lt"/>
              </a:rPr>
              <a:t>DispExemod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 dispatcher provides algorithm execution considering its configuration set by the designer</a:t>
            </a:r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0FBF1E5-2337-47B3-85CC-326D90B2991B}" type="slidenum">
              <a:rPr lang="en-US" smtClean="0">
                <a:latin typeface="+mj-lt"/>
              </a:rPr>
              <a:pPr/>
              <a:t>39</a:t>
            </a:fld>
            <a:endParaRPr lang="en-US" dirty="0">
              <a:latin typeface="+mj-lt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341281876"/>
              </p:ext>
            </p:extLst>
          </p:nvPr>
        </p:nvGraphicFramePr>
        <p:xfrm>
          <a:off x="251520" y="1647825"/>
          <a:ext cx="864096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0763" cy="533400"/>
          </a:xfrm>
        </p:spPr>
        <p:txBody>
          <a:bodyPr anchor="b"/>
          <a:lstStyle/>
          <a:p>
            <a:pPr algn="ctr"/>
            <a:r>
              <a:rPr lang="ru-RU" sz="2800" dirty="0">
                <a:solidFill>
                  <a:srgbClr val="0C0A56"/>
                </a:solidFill>
              </a:rPr>
              <a:t> </a:t>
            </a:r>
            <a:r>
              <a:rPr lang="en-US" sz="2800" dirty="0">
                <a:solidFill>
                  <a:srgbClr val="0C0A56"/>
                </a:solidFill>
              </a:rPr>
              <a:t>What is </a:t>
            </a:r>
            <a:r>
              <a:rPr lang="ru-RU" sz="2800" dirty="0" err="1">
                <a:solidFill>
                  <a:srgbClr val="0C0A56"/>
                </a:solidFill>
              </a:rPr>
              <a:t>SimInTech</a:t>
            </a:r>
            <a:r>
              <a:rPr lang="en-US" sz="2800" dirty="0">
                <a:solidFill>
                  <a:srgbClr val="0C0A56"/>
                </a:solidFill>
              </a:rPr>
              <a:t> Main Purpose </a:t>
            </a:r>
            <a:r>
              <a:rPr lang="ru-RU" sz="2800" dirty="0">
                <a:solidFill>
                  <a:srgbClr val="0C0A56"/>
                </a:solidFill>
              </a:rPr>
              <a:t>?</a:t>
            </a:r>
            <a:endParaRPr lang="ru-RU" dirty="0"/>
          </a:p>
        </p:txBody>
      </p:sp>
      <p:sp>
        <p:nvSpPr>
          <p:cNvPr id="9219" name="AutoShape 3"/>
          <p:cNvSpPr>
            <a:spLocks/>
          </p:cNvSpPr>
          <p:nvPr/>
        </p:nvSpPr>
        <p:spPr bwMode="auto">
          <a:xfrm>
            <a:off x="250825" y="771525"/>
            <a:ext cx="8640763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C0A56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/>
          <a:lstStyle/>
          <a:p>
            <a:pPr marL="88900" algn="ctr"/>
            <a:r>
              <a:rPr lang="ru-RU" sz="1800" dirty="0" err="1">
                <a:solidFill>
                  <a:srgbClr val="FFC000"/>
                </a:solidFill>
                <a:latin typeface="+mj-lt"/>
              </a:rPr>
              <a:t>SimInTech</a:t>
            </a:r>
            <a:r>
              <a:rPr lang="ru-RU" sz="1800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I</a:t>
            </a:r>
            <a:r>
              <a:rPr lang="en-US" sz="1800" dirty="0">
                <a:solidFill>
                  <a:srgbClr val="FFC000"/>
                </a:solidFill>
                <a:latin typeface="+mj-lt"/>
              </a:rPr>
              <a:t>ntegrated 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D</a:t>
            </a:r>
            <a:r>
              <a:rPr lang="en-US" sz="1800" dirty="0">
                <a:solidFill>
                  <a:srgbClr val="FFC000"/>
                </a:solidFill>
                <a:latin typeface="+mj-lt"/>
              </a:rPr>
              <a:t>evelopment 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E</a:t>
            </a:r>
            <a:r>
              <a:rPr lang="en-US" sz="1800" dirty="0">
                <a:solidFill>
                  <a:srgbClr val="FFC000"/>
                </a:solidFill>
                <a:latin typeface="+mj-lt"/>
              </a:rPr>
              <a:t>nvironment enables visual programming, i.e., development of programs for </a:t>
            </a:r>
            <a:r>
              <a:rPr lang="ru-RU" sz="1800" dirty="0">
                <a:solidFill>
                  <a:srgbClr val="FFC000"/>
                </a:solidFill>
                <a:latin typeface="+mj-lt"/>
              </a:rPr>
              <a:t>QNX</a:t>
            </a:r>
            <a:r>
              <a:rPr lang="en-US" sz="1800" dirty="0">
                <a:solidFill>
                  <a:srgbClr val="FFC000"/>
                </a:solidFill>
                <a:latin typeface="+mj-lt"/>
              </a:rPr>
              <a:t> by creating function block diagrams</a:t>
            </a:r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9220" name="AutoShape 4"/>
          <p:cNvSpPr>
            <a:spLocks/>
          </p:cNvSpPr>
          <p:nvPr/>
        </p:nvSpPr>
        <p:spPr bwMode="auto">
          <a:xfrm>
            <a:off x="7162800" y="4484688"/>
            <a:ext cx="846138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/>
          <a:lstStyle/>
          <a:p>
            <a:r>
              <a:rPr lang="ru-RU" sz="1600" b="1">
                <a:solidFill>
                  <a:srgbClr val="FFFFFF"/>
                </a:solidFill>
                <a:latin typeface="+mj-lt"/>
                <a:cs typeface="Arial" pitchFamily="34" charset="0"/>
                <a:sym typeface="Arial" pitchFamily="34" charset="0"/>
              </a:rPr>
              <a:t>20%</a:t>
            </a:r>
            <a:endParaRPr lang="ru-RU">
              <a:latin typeface="+mj-lt"/>
            </a:endParaRPr>
          </a:p>
        </p:txBody>
      </p:sp>
      <p:sp>
        <p:nvSpPr>
          <p:cNvPr id="9221" name="AutoShape 5"/>
          <p:cNvSpPr>
            <a:spLocks/>
          </p:cNvSpPr>
          <p:nvPr/>
        </p:nvSpPr>
        <p:spPr bwMode="auto">
          <a:xfrm>
            <a:off x="250825" y="1419225"/>
            <a:ext cx="8640763" cy="433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/>
          <a:lstStyle/>
          <a:p>
            <a:pPr marL="179388" indent="-179388">
              <a:lnSpc>
                <a:spcPct val="150000"/>
              </a:lnSpc>
              <a:buSzPct val="100000"/>
            </a:pPr>
            <a:r>
              <a:rPr lang="en-US" sz="1800" b="1" dirty="0">
                <a:solidFill>
                  <a:srgbClr val="C06818"/>
                </a:solidFill>
                <a:latin typeface="+mj-lt"/>
                <a:cs typeface="Arial" pitchFamily="34" charset="0"/>
                <a:sym typeface="Arial" pitchFamily="34" charset="0"/>
              </a:rPr>
              <a:t>Problem</a:t>
            </a:r>
            <a:endParaRPr lang="ru-RU" sz="1800" b="1" dirty="0">
              <a:solidFill>
                <a:srgbClr val="C06818"/>
              </a:solidFill>
              <a:latin typeface="+mj-lt"/>
              <a:cs typeface="Arial" pitchFamily="34" charset="0"/>
              <a:sym typeface="Arial" pitchFamily="34" charset="0"/>
            </a:endParaRPr>
          </a:p>
          <a:p>
            <a:pPr marL="324000" lvl="1">
              <a:lnSpc>
                <a:spcPct val="150000"/>
              </a:lnSpc>
              <a:buSzPct val="100000"/>
            </a:pPr>
            <a:r>
              <a:rPr lang="en-US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Informational gap between system designer  and programmers implementing control programs. </a:t>
            </a:r>
            <a:endParaRPr lang="ru-RU" dirty="0">
              <a:solidFill>
                <a:srgbClr val="0C0A56"/>
              </a:solidFill>
              <a:latin typeface="+mj-lt"/>
              <a:cs typeface="Arial" pitchFamily="34" charset="0"/>
              <a:sym typeface="Arial" pitchFamily="34" charset="0"/>
            </a:endParaRPr>
          </a:p>
          <a:p>
            <a:pPr marL="179388" indent="-179388">
              <a:lnSpc>
                <a:spcPct val="150000"/>
              </a:lnSpc>
              <a:buSzPct val="100000"/>
            </a:pPr>
            <a:r>
              <a:rPr lang="en-US" b="1" dirty="0">
                <a:solidFill>
                  <a:srgbClr val="C06818"/>
                </a:solidFill>
                <a:latin typeface="+mj-lt"/>
                <a:cs typeface="Arial" pitchFamily="34" charset="0"/>
                <a:sym typeface="Arial" pitchFamily="34" charset="0"/>
              </a:rPr>
              <a:t>Solution</a:t>
            </a:r>
            <a:endParaRPr lang="ru-RU" sz="1800" dirty="0">
              <a:solidFill>
                <a:srgbClr val="C06818"/>
              </a:solidFill>
              <a:latin typeface="+mj-lt"/>
              <a:cs typeface="Arial" pitchFamily="34" charset="0"/>
              <a:sym typeface="Arial" pitchFamily="34" charset="0"/>
            </a:endParaRPr>
          </a:p>
          <a:p>
            <a:pPr marL="179388">
              <a:lnSpc>
                <a:spcPct val="150000"/>
              </a:lnSpc>
              <a:buSzPct val="100000"/>
            </a:pPr>
            <a:r>
              <a:rPr lang="ru-RU" sz="1800" dirty="0" err="1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SimInTech</a:t>
            </a:r>
            <a:r>
              <a:rPr lang="ru-RU" sz="1800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 </a:t>
            </a:r>
            <a:r>
              <a:rPr lang="en-US" sz="1800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provides </a:t>
            </a:r>
            <a:r>
              <a:rPr lang="en-US" sz="1800" b="1" i="1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end-to-end design </a:t>
            </a:r>
            <a:r>
              <a:rPr lang="en-US" sz="1800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of control systems and </a:t>
            </a:r>
            <a:r>
              <a:rPr lang="ru-RU" sz="1800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 </a:t>
            </a:r>
            <a:r>
              <a:rPr lang="en-US" sz="1800" b="1" i="1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automatic generation of initial code </a:t>
            </a:r>
            <a:r>
              <a:rPr lang="en-US" sz="1800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in C for </a:t>
            </a:r>
            <a:r>
              <a:rPr lang="ru-RU" sz="1800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QNX </a:t>
            </a:r>
            <a:r>
              <a:rPr lang="en-US" sz="1800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directly from the design of I&amp;C algorithms </a:t>
            </a:r>
            <a:r>
              <a:rPr lang="en-US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without attendance of programmers. </a:t>
            </a:r>
            <a:endParaRPr lang="ru-RU" dirty="0">
              <a:solidFill>
                <a:srgbClr val="0C0A56"/>
              </a:solidFill>
              <a:latin typeface="+mj-lt"/>
              <a:cs typeface="Arial" pitchFamily="34" charset="0"/>
              <a:sym typeface="Arial" pitchFamily="34" charset="0"/>
            </a:endParaRPr>
          </a:p>
          <a:p>
            <a:pPr marL="179388">
              <a:lnSpc>
                <a:spcPct val="150000"/>
              </a:lnSpc>
              <a:buSzPct val="100000"/>
            </a:pPr>
            <a:endParaRPr lang="ru-RU" b="1" dirty="0">
              <a:solidFill>
                <a:srgbClr val="0C0A56"/>
              </a:solidFill>
              <a:latin typeface="+mj-lt"/>
              <a:cs typeface="Arial" pitchFamily="34" charset="0"/>
              <a:sym typeface="Arial" pitchFamily="34" charset="0"/>
            </a:endParaRPr>
          </a:p>
          <a:p>
            <a:pPr marL="179388">
              <a:lnSpc>
                <a:spcPct val="150000"/>
              </a:lnSpc>
              <a:buSzPct val="100000"/>
            </a:pPr>
            <a:r>
              <a:rPr lang="en-US" b="1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SimInTech</a:t>
            </a:r>
            <a:r>
              <a:rPr lang="ru-RU" b="1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 </a:t>
            </a:r>
            <a:r>
              <a:rPr lang="en-US" b="1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is the first Russian algorithm design environment certified for application in systems critical for nuclear safety (</a:t>
            </a:r>
            <a:r>
              <a:rPr lang="en-US" b="1" dirty="0">
                <a:latin typeface="+mj-lt"/>
              </a:rPr>
              <a:t>IEC 60880</a:t>
            </a:r>
            <a:r>
              <a:rPr lang="en-US" b="1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). </a:t>
            </a:r>
            <a:endParaRPr lang="ru-RU" b="1" dirty="0">
              <a:latin typeface="+mj-lt"/>
            </a:endParaRPr>
          </a:p>
        </p:txBody>
      </p:sp>
      <p:sp>
        <p:nvSpPr>
          <p:cNvPr id="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fld id="{7FE066A8-5AD0-4166-B985-FDDBEB2E1DB7}" type="slidenum">
              <a:rPr lang="en-US" smtClean="0">
                <a:latin typeface="+mj-lt"/>
              </a:rPr>
              <a:pPr/>
              <a:t>4</a:t>
            </a:fld>
            <a:endParaRPr lang="en-US" dirty="0">
              <a:latin typeface="+mj-lt"/>
            </a:endParaRP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</a:rPr>
              <a:t>Algorithm Debugging in Controller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FC000"/>
                </a:solidFill>
                <a:latin typeface="+mj-lt"/>
              </a:rPr>
              <a:t>When in remote debugging mode, connection to controller can be established and presentation of algorithm running can be obtained on SimInTech diagram</a:t>
            </a:r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0FBF1E5-2337-47B3-85CC-326D90B2991B}" type="slidenum">
              <a:rPr lang="en-US" smtClean="0">
                <a:latin typeface="+mj-lt"/>
              </a:rPr>
              <a:pPr/>
              <a:t>40</a:t>
            </a:fld>
            <a:endParaRPr lang="en-US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1520" y="1418825"/>
            <a:ext cx="86409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C0A56"/>
                </a:solidFill>
                <a:latin typeface="+mj-lt"/>
              </a:rPr>
              <a:t>To debug programs executed in QNX environment </a:t>
            </a:r>
            <a:r>
              <a:rPr lang="en-US" b="1" dirty="0">
                <a:solidFill>
                  <a:srgbClr val="0C0A56"/>
                </a:solidFill>
                <a:latin typeface="+mj-lt"/>
              </a:rPr>
              <a:t>Nord Wind </a:t>
            </a:r>
            <a:r>
              <a:rPr lang="en-US" b="1" dirty="0" err="1">
                <a:solidFill>
                  <a:srgbClr val="0C0A56"/>
                </a:solidFill>
                <a:latin typeface="+mj-lt"/>
              </a:rPr>
              <a:t>GdbServer</a:t>
            </a:r>
            <a:r>
              <a:rPr lang="en-US" b="1" dirty="0">
                <a:solidFill>
                  <a:srgbClr val="0C0A56"/>
                </a:solidFill>
                <a:latin typeface="+mj-lt"/>
              </a:rPr>
              <a:t> </a:t>
            </a:r>
            <a:r>
              <a:rPr lang="en-US" dirty="0">
                <a:solidFill>
                  <a:srgbClr val="0C0A56"/>
                </a:solidFill>
                <a:latin typeface="+mj-lt"/>
              </a:rPr>
              <a:t>program module is used</a:t>
            </a:r>
            <a:r>
              <a:rPr lang="ru-RU" dirty="0">
                <a:solidFill>
                  <a:srgbClr val="0C0A56"/>
                </a:solidFill>
                <a:latin typeface="+mj-lt"/>
              </a:rPr>
              <a:t>. </a:t>
            </a:r>
            <a:r>
              <a:rPr lang="en-US" dirty="0">
                <a:solidFill>
                  <a:srgbClr val="0C0A56"/>
                </a:solidFill>
                <a:latin typeface="+mj-lt"/>
              </a:rPr>
              <a:t>This module provides as follows</a:t>
            </a:r>
            <a:r>
              <a:rPr lang="ru-RU" dirty="0">
                <a:solidFill>
                  <a:srgbClr val="0C0A56"/>
                </a:solidFill>
                <a:latin typeface="+mj-lt"/>
              </a:rPr>
              <a:t>: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access to programs executed from client’s working station from SimInTech environment via Ethernet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;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access to program (algorithm) variables during operation including </a:t>
            </a:r>
            <a:r>
              <a:rPr lang="se-NO" dirty="0">
                <a:solidFill>
                  <a:srgbClr val="0C0A56"/>
                </a:solidFill>
                <a:latin typeface="+mj-lt"/>
                <a:cs typeface="FranklinGothicBookG"/>
              </a:rPr>
              <a:t>modifiability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 of values of variables, constants, coefficients without any re-compilation of the program; 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control of program execution including:</a:t>
            </a:r>
          </a:p>
          <a:p>
            <a:pPr marL="685800" lvl="1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Loading of device state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;</a:t>
            </a:r>
          </a:p>
          <a:p>
            <a:pPr marL="685800" lvl="1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Start-up of the program for execution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;</a:t>
            </a:r>
          </a:p>
          <a:p>
            <a:pPr marL="685800" lvl="1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Pause 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(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continuation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)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of execution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;</a:t>
            </a:r>
          </a:p>
          <a:p>
            <a:pPr marL="685800" lvl="1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Stop of program execution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</a:rPr>
              <a:t>In-Controller Algorithm Debugging Diagram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 err="1">
                <a:solidFill>
                  <a:srgbClr val="FFC000"/>
                </a:solidFill>
                <a:latin typeface="+mj-lt"/>
              </a:rPr>
              <a:t>GbdServer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 provides an access to controller storage area containing program (algorithm) variables for SimInTech graphics environment</a:t>
            </a:r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0FBF1E5-2337-47B3-85CC-326D90B2991B}" type="slidenum">
              <a:rPr lang="en-US" smtClean="0">
                <a:latin typeface="+mj-lt"/>
              </a:rPr>
              <a:pPr/>
              <a:t>41</a:t>
            </a:fld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619250"/>
            <a:ext cx="2438399" cy="646331"/>
          </a:xfrm>
          <a:prstGeom prst="rect">
            <a:avLst/>
          </a:prstGeom>
          <a:noFill/>
          <a:ln>
            <a:solidFill>
              <a:srgbClr val="2C3C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C0A56"/>
                </a:solidFill>
                <a:latin typeface="+mj-lt"/>
              </a:rPr>
              <a:t>Loading configuration file</a:t>
            </a:r>
            <a:endParaRPr lang="ru-RU" dirty="0">
              <a:solidFill>
                <a:srgbClr val="0C0A56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4200" y="1619250"/>
            <a:ext cx="2666999" cy="646331"/>
          </a:xfrm>
          <a:prstGeom prst="rect">
            <a:avLst/>
          </a:prstGeom>
          <a:solidFill>
            <a:srgbClr val="2C3C7D"/>
          </a:solidFill>
          <a:ln>
            <a:solidFill>
              <a:srgbClr val="2C3C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+mj-lt"/>
              </a:rPr>
              <a:t>NordWind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dispatcher process</a:t>
            </a:r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4200" y="2404080"/>
            <a:ext cx="2667000" cy="523220"/>
          </a:xfrm>
          <a:prstGeom prst="rect">
            <a:avLst/>
          </a:prstGeom>
          <a:solidFill>
            <a:srgbClr val="F3903C"/>
          </a:solidFill>
          <a:ln>
            <a:solidFill>
              <a:srgbClr val="2C3C7D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C0A56"/>
                </a:solidFill>
                <a:latin typeface="+mj-lt"/>
              </a:rPr>
              <a:t>Common storage area</a:t>
            </a:r>
            <a:endParaRPr lang="ru-RU" sz="1400" dirty="0">
              <a:solidFill>
                <a:srgbClr val="0C0A56"/>
              </a:solidFill>
              <a:latin typeface="+mj-lt"/>
            </a:endParaRPr>
          </a:p>
          <a:p>
            <a:r>
              <a:rPr lang="ru-RU" sz="1400" dirty="0">
                <a:solidFill>
                  <a:srgbClr val="0C0A56"/>
                </a:solidFill>
                <a:latin typeface="+mj-lt"/>
              </a:rPr>
              <a:t>/</a:t>
            </a:r>
            <a:r>
              <a:rPr lang="en-US" sz="1400" dirty="0">
                <a:solidFill>
                  <a:srgbClr val="0C0A56"/>
                </a:solidFill>
                <a:latin typeface="+mj-lt"/>
              </a:rPr>
              <a:t>header</a:t>
            </a:r>
            <a:endParaRPr lang="ru-RU" sz="1400" dirty="0">
              <a:solidFill>
                <a:srgbClr val="0C0A56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4200" y="3063834"/>
            <a:ext cx="2667000" cy="584775"/>
          </a:xfrm>
          <a:prstGeom prst="rect">
            <a:avLst/>
          </a:prstGeom>
          <a:solidFill>
            <a:srgbClr val="F3903C"/>
          </a:solidFill>
          <a:ln>
            <a:solidFill>
              <a:srgbClr val="2C3C7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C0A56"/>
                </a:solidFill>
                <a:latin typeface="+mj-lt"/>
              </a:rPr>
              <a:t>Common storage area</a:t>
            </a:r>
            <a:endParaRPr lang="ru-RU" sz="1600" dirty="0">
              <a:solidFill>
                <a:srgbClr val="0C0A56"/>
              </a:solidFill>
              <a:latin typeface="+mj-lt"/>
            </a:endParaRPr>
          </a:p>
          <a:p>
            <a:r>
              <a:rPr lang="ru-RU" sz="1600" dirty="0">
                <a:solidFill>
                  <a:srgbClr val="0C0A56"/>
                </a:solidFill>
                <a:latin typeface="+mj-lt"/>
              </a:rPr>
              <a:t>/</a:t>
            </a:r>
            <a:r>
              <a:rPr lang="en-US" sz="1600" dirty="0" err="1">
                <a:solidFill>
                  <a:srgbClr val="0C0A56"/>
                </a:solidFill>
                <a:latin typeface="+mj-lt"/>
              </a:rPr>
              <a:t>exemod_struct</a:t>
            </a:r>
            <a:endParaRPr lang="ru-RU" sz="1600" dirty="0">
              <a:solidFill>
                <a:srgbClr val="0C0A56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4200" y="3782943"/>
            <a:ext cx="2667000" cy="584775"/>
          </a:xfrm>
          <a:prstGeom prst="rect">
            <a:avLst/>
          </a:prstGeom>
          <a:solidFill>
            <a:srgbClr val="F3903C"/>
          </a:solidFill>
          <a:ln>
            <a:solidFill>
              <a:srgbClr val="2C3C7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C0A56"/>
                </a:solidFill>
                <a:latin typeface="+mj-lt"/>
              </a:rPr>
              <a:t>Common storage area</a:t>
            </a:r>
            <a:endParaRPr lang="ru-RU" sz="1600" dirty="0">
              <a:solidFill>
                <a:srgbClr val="0C0A56"/>
              </a:solidFill>
              <a:latin typeface="+mj-lt"/>
            </a:endParaRPr>
          </a:p>
          <a:p>
            <a:r>
              <a:rPr lang="ru-RU" sz="1600" dirty="0">
                <a:solidFill>
                  <a:srgbClr val="0C0A56"/>
                </a:solidFill>
                <a:latin typeface="+mj-lt"/>
              </a:rPr>
              <a:t>/</a:t>
            </a:r>
            <a:r>
              <a:rPr lang="en-US" sz="1600" dirty="0" err="1">
                <a:solidFill>
                  <a:srgbClr val="0C0A56"/>
                </a:solidFill>
                <a:latin typeface="+mj-lt"/>
              </a:rPr>
              <a:t>extvars_struct</a:t>
            </a:r>
            <a:endParaRPr lang="ru-RU" sz="1600" dirty="0">
              <a:solidFill>
                <a:srgbClr val="0C0A56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4199" y="4567074"/>
            <a:ext cx="2667000" cy="584775"/>
          </a:xfrm>
          <a:prstGeom prst="rect">
            <a:avLst/>
          </a:prstGeom>
          <a:solidFill>
            <a:srgbClr val="F3903C"/>
          </a:solidFill>
          <a:ln>
            <a:solidFill>
              <a:srgbClr val="2C3C7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C0A56"/>
                </a:solidFill>
                <a:latin typeface="+mj-lt"/>
              </a:rPr>
              <a:t>Common storage area</a:t>
            </a:r>
            <a:endParaRPr lang="ru-RU" sz="1600" dirty="0">
              <a:solidFill>
                <a:srgbClr val="0C0A56"/>
              </a:solidFill>
              <a:latin typeface="+mj-lt"/>
            </a:endParaRPr>
          </a:p>
          <a:p>
            <a:r>
              <a:rPr lang="ru-RU" sz="1600" dirty="0">
                <a:solidFill>
                  <a:srgbClr val="0C0A56"/>
                </a:solidFill>
                <a:latin typeface="+mj-lt"/>
              </a:rPr>
              <a:t>/</a:t>
            </a:r>
            <a:r>
              <a:rPr lang="en-US" sz="1600" dirty="0" err="1">
                <a:solidFill>
                  <a:srgbClr val="0C0A56"/>
                </a:solidFill>
                <a:latin typeface="+mj-lt"/>
              </a:rPr>
              <a:t>extvars_value</a:t>
            </a:r>
            <a:endParaRPr lang="ru-RU" sz="1600" dirty="0">
              <a:solidFill>
                <a:srgbClr val="0C0A56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74162" y="4890239"/>
            <a:ext cx="2118317" cy="646331"/>
          </a:xfrm>
          <a:prstGeom prst="rect">
            <a:avLst/>
          </a:prstGeom>
          <a:solidFill>
            <a:srgbClr val="2C3C7D"/>
          </a:solidFill>
          <a:ln>
            <a:solidFill>
              <a:srgbClr val="2C3C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+mj-lt"/>
              </a:rPr>
              <a:t>GbdServer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debugging server</a:t>
            </a:r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5457825"/>
            <a:ext cx="2605980" cy="369332"/>
          </a:xfrm>
          <a:prstGeom prst="rect">
            <a:avLst/>
          </a:prstGeom>
          <a:solidFill>
            <a:srgbClr val="2C3C7D"/>
          </a:solidFill>
          <a:ln>
            <a:solidFill>
              <a:srgbClr val="2C3C7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Program 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(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algorithm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520" y="5940153"/>
            <a:ext cx="2605980" cy="584775"/>
          </a:xfrm>
          <a:prstGeom prst="rect">
            <a:avLst/>
          </a:prstGeom>
          <a:solidFill>
            <a:srgbClr val="F3903C"/>
          </a:solidFill>
          <a:ln>
            <a:solidFill>
              <a:srgbClr val="2C3C7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C0A56"/>
                </a:solidFill>
                <a:latin typeface="+mj-lt"/>
              </a:rPr>
              <a:t>Common storage area</a:t>
            </a:r>
            <a:endParaRPr lang="ru-RU" sz="1600" dirty="0">
              <a:solidFill>
                <a:srgbClr val="0C0A56"/>
              </a:solidFill>
              <a:latin typeface="+mj-lt"/>
            </a:endParaRPr>
          </a:p>
          <a:p>
            <a:r>
              <a:rPr lang="en-US" sz="1600" dirty="0">
                <a:solidFill>
                  <a:srgbClr val="0C0A56"/>
                </a:solidFill>
                <a:latin typeface="+mj-lt"/>
              </a:rPr>
              <a:t>of internal variables</a:t>
            </a:r>
            <a:endParaRPr lang="ru-RU" sz="1600" dirty="0">
              <a:solidFill>
                <a:srgbClr val="0C0A56"/>
              </a:solidFill>
              <a:latin typeface="+mj-lt"/>
            </a:endParaRPr>
          </a:p>
        </p:txBody>
      </p:sp>
      <p:cxnSp>
        <p:nvCxnSpPr>
          <p:cNvPr id="17" name="Прямая со стрелкой 16"/>
          <p:cNvCxnSpPr>
            <a:stCxn id="6" idx="3"/>
            <a:endCxn id="7" idx="1"/>
          </p:cNvCxnSpPr>
          <p:nvPr/>
        </p:nvCxnSpPr>
        <p:spPr>
          <a:xfrm>
            <a:off x="2689919" y="1942416"/>
            <a:ext cx="434281" cy="1588"/>
          </a:xfrm>
          <a:prstGeom prst="straightConnector1">
            <a:avLst/>
          </a:prstGeom>
          <a:ln>
            <a:solidFill>
              <a:srgbClr val="0C0A5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hape 19"/>
          <p:cNvCxnSpPr>
            <a:stCxn id="8" idx="1"/>
            <a:endCxn id="13" idx="0"/>
          </p:cNvCxnSpPr>
          <p:nvPr/>
        </p:nvCxnSpPr>
        <p:spPr>
          <a:xfrm rot="10800000" flipV="1">
            <a:off x="1554510" y="2665689"/>
            <a:ext cx="1569690" cy="2792135"/>
          </a:xfrm>
          <a:prstGeom prst="bentConnector2">
            <a:avLst/>
          </a:prstGeom>
          <a:ln>
            <a:solidFill>
              <a:srgbClr val="0C0A5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stCxn id="9" idx="1"/>
          </p:cNvCxnSpPr>
          <p:nvPr/>
        </p:nvCxnSpPr>
        <p:spPr>
          <a:xfrm rot="10800000" flipV="1">
            <a:off x="1554510" y="3356221"/>
            <a:ext cx="1569690" cy="507"/>
          </a:xfrm>
          <a:prstGeom prst="straightConnector1">
            <a:avLst/>
          </a:prstGeom>
          <a:ln>
            <a:solidFill>
              <a:srgbClr val="0C0A5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10" idx="1"/>
          </p:cNvCxnSpPr>
          <p:nvPr/>
        </p:nvCxnSpPr>
        <p:spPr>
          <a:xfrm rot="10800000">
            <a:off x="1554510" y="4075331"/>
            <a:ext cx="1569690" cy="1"/>
          </a:xfrm>
          <a:prstGeom prst="straightConnector1">
            <a:avLst/>
          </a:prstGeom>
          <a:ln>
            <a:solidFill>
              <a:srgbClr val="0C0A5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stCxn id="11" idx="1"/>
          </p:cNvCxnSpPr>
          <p:nvPr/>
        </p:nvCxnSpPr>
        <p:spPr>
          <a:xfrm rot="10800000" flipV="1">
            <a:off x="1554509" y="4859461"/>
            <a:ext cx="1569690" cy="505"/>
          </a:xfrm>
          <a:prstGeom prst="straightConnector1">
            <a:avLst/>
          </a:prstGeom>
          <a:ln>
            <a:solidFill>
              <a:srgbClr val="0C0A5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hape 40"/>
          <p:cNvCxnSpPr>
            <a:stCxn id="13" idx="3"/>
            <a:endCxn id="11" idx="2"/>
          </p:cNvCxnSpPr>
          <p:nvPr/>
        </p:nvCxnSpPr>
        <p:spPr>
          <a:xfrm flipV="1">
            <a:off x="2857500" y="5151849"/>
            <a:ext cx="1600199" cy="490642"/>
          </a:xfrm>
          <a:prstGeom prst="bentConnector2">
            <a:avLst/>
          </a:prstGeom>
          <a:ln>
            <a:solidFill>
              <a:srgbClr val="0C0A5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Соединительная линия уступом 42"/>
          <p:cNvCxnSpPr>
            <a:stCxn id="14" idx="3"/>
            <a:endCxn id="12" idx="2"/>
          </p:cNvCxnSpPr>
          <p:nvPr/>
        </p:nvCxnSpPr>
        <p:spPr>
          <a:xfrm flipV="1">
            <a:off x="2857500" y="5536570"/>
            <a:ext cx="4975821" cy="695971"/>
          </a:xfrm>
          <a:prstGeom prst="bentConnector2">
            <a:avLst/>
          </a:prstGeom>
          <a:ln>
            <a:solidFill>
              <a:srgbClr val="0C0A5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Соединительная линия уступом 49"/>
          <p:cNvCxnSpPr>
            <a:stCxn id="11" idx="3"/>
          </p:cNvCxnSpPr>
          <p:nvPr/>
        </p:nvCxnSpPr>
        <p:spPr>
          <a:xfrm>
            <a:off x="5791199" y="4859462"/>
            <a:ext cx="361951" cy="506"/>
          </a:xfrm>
          <a:prstGeom prst="bentConnector3">
            <a:avLst>
              <a:gd name="adj1" fmla="val 50000"/>
            </a:avLst>
          </a:prstGeom>
          <a:ln>
            <a:solidFill>
              <a:srgbClr val="0C0A5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Соединительная линия уступом 59"/>
          <p:cNvCxnSpPr>
            <a:stCxn id="8" idx="3"/>
            <a:endCxn id="12" idx="1"/>
          </p:cNvCxnSpPr>
          <p:nvPr/>
        </p:nvCxnSpPr>
        <p:spPr>
          <a:xfrm>
            <a:off x="5791200" y="2665690"/>
            <a:ext cx="982962" cy="2547715"/>
          </a:xfrm>
          <a:prstGeom prst="bentConnector3">
            <a:avLst>
              <a:gd name="adj1" fmla="val 50000"/>
            </a:avLst>
          </a:prstGeom>
          <a:ln>
            <a:solidFill>
              <a:srgbClr val="0C0A5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>
            <a:stCxn id="9" idx="3"/>
          </p:cNvCxnSpPr>
          <p:nvPr/>
        </p:nvCxnSpPr>
        <p:spPr>
          <a:xfrm>
            <a:off x="5791200" y="3356222"/>
            <a:ext cx="361950" cy="507"/>
          </a:xfrm>
          <a:prstGeom prst="straightConnector1">
            <a:avLst/>
          </a:prstGeom>
          <a:ln>
            <a:solidFill>
              <a:srgbClr val="0C0A5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Прямоугольник 71"/>
          <p:cNvSpPr/>
          <p:nvPr/>
        </p:nvSpPr>
        <p:spPr>
          <a:xfrm>
            <a:off x="6543811" y="1573084"/>
            <a:ext cx="2348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C0A56"/>
                </a:solidFill>
                <a:latin typeface="+mj-lt"/>
              </a:rPr>
              <a:t>SimInTech client</a:t>
            </a:r>
            <a:endParaRPr lang="ru-RU" b="1" dirty="0">
              <a:latin typeface="+mj-lt"/>
            </a:endParaRPr>
          </a:p>
        </p:txBody>
      </p:sp>
      <p:pic>
        <p:nvPicPr>
          <p:cNvPr id="73" name="Рисунок 72" descr="Схема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4162" y="1971101"/>
            <a:ext cx="2118317" cy="1529795"/>
          </a:xfrm>
          <a:prstGeom prst="rect">
            <a:avLst/>
          </a:prstGeom>
        </p:spPr>
      </p:pic>
      <p:cxnSp>
        <p:nvCxnSpPr>
          <p:cNvPr id="75" name="Прямая со стрелкой 74"/>
          <p:cNvCxnSpPr>
            <a:stCxn id="12" idx="0"/>
            <a:endCxn id="73" idx="2"/>
          </p:cNvCxnSpPr>
          <p:nvPr/>
        </p:nvCxnSpPr>
        <p:spPr>
          <a:xfrm rot="5400000" flipH="1" flipV="1">
            <a:off x="7138650" y="4195568"/>
            <a:ext cx="1389343" cy="1588"/>
          </a:xfrm>
          <a:prstGeom prst="straightConnector1">
            <a:avLst/>
          </a:prstGeom>
          <a:ln>
            <a:solidFill>
              <a:srgbClr val="C06818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Прямоугольник 88"/>
          <p:cNvSpPr/>
          <p:nvPr/>
        </p:nvSpPr>
        <p:spPr>
          <a:xfrm>
            <a:off x="2689919" y="5350103"/>
            <a:ext cx="19963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C0A56"/>
                </a:solidFill>
                <a:latin typeface="+mj-lt"/>
              </a:rPr>
              <a:t>in-operation </a:t>
            </a:r>
          </a:p>
          <a:p>
            <a:pPr algn="ctr"/>
            <a:r>
              <a:rPr lang="en-US" sz="1600" dirty="0">
                <a:solidFill>
                  <a:srgbClr val="0C0A56"/>
                </a:solidFill>
                <a:latin typeface="+mj-lt"/>
              </a:rPr>
              <a:t>writing-reading</a:t>
            </a:r>
            <a:r>
              <a:rPr lang="ru-RU" sz="1600" dirty="0">
                <a:solidFill>
                  <a:srgbClr val="0C0A56"/>
                </a:solidFill>
                <a:latin typeface="+mj-lt"/>
              </a:rPr>
              <a:t> </a:t>
            </a:r>
          </a:p>
        </p:txBody>
      </p:sp>
      <p:sp>
        <p:nvSpPr>
          <p:cNvPr id="90" name="Прямоугольник 89"/>
          <p:cNvSpPr/>
          <p:nvPr/>
        </p:nvSpPr>
        <p:spPr>
          <a:xfrm>
            <a:off x="877400" y="2533650"/>
            <a:ext cx="677108" cy="2816453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ctr"/>
            <a:r>
              <a:rPr lang="se-NO" sz="1600" dirty="0">
                <a:solidFill>
                  <a:srgbClr val="0C0A56"/>
                </a:solidFill>
                <a:latin typeface="+mj-lt"/>
              </a:rPr>
              <a:t> data acquisition during initialization</a:t>
            </a:r>
            <a:endParaRPr lang="ru-RU" sz="1600" dirty="0">
              <a:latin typeface="+mj-lt"/>
            </a:endParaRPr>
          </a:p>
        </p:txBody>
      </p:sp>
      <p:cxnSp>
        <p:nvCxnSpPr>
          <p:cNvPr id="91" name="Прямая со стрелкой 90"/>
          <p:cNvCxnSpPr>
            <a:stCxn id="10" idx="3"/>
          </p:cNvCxnSpPr>
          <p:nvPr/>
        </p:nvCxnSpPr>
        <p:spPr>
          <a:xfrm>
            <a:off x="5791200" y="4075331"/>
            <a:ext cx="361950" cy="1588"/>
          </a:xfrm>
          <a:prstGeom prst="straightConnector1">
            <a:avLst/>
          </a:prstGeom>
          <a:ln>
            <a:solidFill>
              <a:srgbClr val="0C0A5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Прямоугольник 117"/>
          <p:cNvSpPr/>
          <p:nvPr/>
        </p:nvSpPr>
        <p:spPr>
          <a:xfrm>
            <a:off x="6543811" y="3736077"/>
            <a:ext cx="1388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C0A56"/>
                </a:solidFill>
                <a:latin typeface="+mj-lt"/>
              </a:rPr>
              <a:t>Ethernet remote exchange</a:t>
            </a:r>
            <a:r>
              <a:rPr lang="ru-RU" sz="1600" dirty="0">
                <a:solidFill>
                  <a:srgbClr val="0C0A56"/>
                </a:solidFill>
                <a:latin typeface="+mj-lt"/>
              </a:rPr>
              <a:t> </a:t>
            </a:r>
            <a:endParaRPr lang="ru-RU" sz="1600" dirty="0">
              <a:latin typeface="+mj-lt"/>
            </a:endParaRPr>
          </a:p>
        </p:txBody>
      </p:sp>
      <p:pic>
        <p:nvPicPr>
          <p:cNvPr id="119" name="Рисунок 118"/>
          <p:cNvPicPr/>
          <p:nvPr/>
        </p:nvPicPr>
        <p:blipFill>
          <a:blip r:embed="rId5" cstate="email"/>
          <a:srcRect l="3564" t="59082" r="65208" b="33734"/>
          <a:stretch>
            <a:fillRect/>
          </a:stretch>
        </p:blipFill>
        <p:spPr bwMode="auto">
          <a:xfrm>
            <a:off x="6334785" y="1942416"/>
            <a:ext cx="1914808" cy="24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0FBF1E5-2337-47B3-85CC-326D90B2991B}" type="slidenum">
              <a:rPr lang="en-US" smtClean="0">
                <a:latin typeface="+mj-lt"/>
              </a:rPr>
              <a:pPr/>
              <a:t>42</a:t>
            </a:fld>
            <a:endParaRPr lang="en-US" dirty="0">
              <a:latin typeface="+mj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 err="1">
                <a:solidFill>
                  <a:srgbClr val="0C0A56"/>
                </a:solidFill>
              </a:rPr>
              <a:t>Libn</a:t>
            </a:r>
            <a:r>
              <a:rPr lang="ru-RU" sz="3200" dirty="0">
                <a:solidFill>
                  <a:srgbClr val="0C0A56"/>
                </a:solidFill>
              </a:rPr>
              <a:t>е</a:t>
            </a:r>
            <a:r>
              <a:rPr lang="en-US" sz="3200" dirty="0">
                <a:solidFill>
                  <a:srgbClr val="0C0A56"/>
                </a:solidFill>
              </a:rPr>
              <a:t>t Network Exchange Module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FC000"/>
                </a:solidFill>
                <a:latin typeface="+mj-lt"/>
              </a:rPr>
              <a:t>Adjustment of network data exchange for distributed APCS is implemented automatically by means of </a:t>
            </a:r>
            <a:r>
              <a:rPr lang="en-US" dirty="0" err="1">
                <a:solidFill>
                  <a:srgbClr val="FFC000"/>
                </a:solidFill>
                <a:latin typeface="+mj-lt"/>
              </a:rPr>
              <a:t>Libnet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 module</a:t>
            </a:r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418826"/>
            <a:ext cx="864096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C0A56"/>
                </a:solidFill>
                <a:latin typeface="+mj-lt"/>
              </a:rPr>
              <a:t>Common signal database in SimInTech design provides  automation process for adjustment of network data exchange. Each controller in network at the same time operates as signal source and receiver</a:t>
            </a:r>
            <a:r>
              <a:rPr lang="ru-RU" dirty="0">
                <a:solidFill>
                  <a:srgbClr val="0C0A56"/>
                </a:solidFill>
                <a:latin typeface="+mj-lt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C0A56"/>
                </a:solidFill>
                <a:latin typeface="+mj-lt"/>
              </a:rPr>
              <a:t>Functions of </a:t>
            </a:r>
            <a:r>
              <a:rPr lang="en-US" b="1" dirty="0" err="1">
                <a:solidFill>
                  <a:srgbClr val="0C0A56"/>
                </a:solidFill>
                <a:latin typeface="+mj-lt"/>
              </a:rPr>
              <a:t>Libnet</a:t>
            </a:r>
            <a:r>
              <a:rPr lang="en-US" b="1" dirty="0">
                <a:solidFill>
                  <a:srgbClr val="0C0A56"/>
                </a:solidFill>
                <a:latin typeface="+mj-lt"/>
              </a:rPr>
              <a:t> </a:t>
            </a:r>
            <a:r>
              <a:rPr lang="en-US" dirty="0">
                <a:solidFill>
                  <a:srgbClr val="0C0A56"/>
                </a:solidFill>
                <a:latin typeface="+mj-lt"/>
              </a:rPr>
              <a:t>module</a:t>
            </a:r>
            <a:r>
              <a:rPr lang="ru-RU" dirty="0">
                <a:solidFill>
                  <a:srgbClr val="0C0A56"/>
                </a:solidFill>
                <a:latin typeface="+mj-lt"/>
              </a:rPr>
              <a:t>:</a:t>
            </a:r>
            <a:endParaRPr lang="en-US" dirty="0">
              <a:solidFill>
                <a:srgbClr val="0C0A56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</a:pPr>
            <a:r>
              <a:rPr lang="en-US" b="1" dirty="0">
                <a:solidFill>
                  <a:srgbClr val="0C0A56"/>
                </a:solidFill>
                <a:latin typeface="+mj-lt"/>
              </a:rPr>
              <a:t>during switch-on of the system</a:t>
            </a:r>
            <a:r>
              <a:rPr lang="en-US" dirty="0">
                <a:solidFill>
                  <a:srgbClr val="0C0A56"/>
                </a:solidFill>
                <a:latin typeface="+mj-lt"/>
              </a:rPr>
              <a:t>:</a:t>
            </a:r>
            <a:endParaRPr lang="ru-RU" dirty="0">
              <a:solidFill>
                <a:srgbClr val="0C0A56"/>
              </a:solidFill>
              <a:latin typeface="+mj-lt"/>
            </a:endParaRP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transmission of a request for controller algorithm input signals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;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processing of input requests;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generation of a list of output signals to be sent to receiving controller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. </a:t>
            </a:r>
          </a:p>
          <a:p>
            <a:pPr marL="324000" indent="-342900">
              <a:lnSpc>
                <a:spcPct val="150000"/>
              </a:lnSpc>
            </a:pPr>
            <a:r>
              <a:rPr lang="en-US" b="1" dirty="0">
                <a:solidFill>
                  <a:srgbClr val="0C0A56"/>
                </a:solidFill>
                <a:latin typeface="+mj-lt"/>
              </a:rPr>
              <a:t>in the process of operation</a:t>
            </a:r>
            <a:r>
              <a:rPr lang="ru-RU" dirty="0">
                <a:solidFill>
                  <a:srgbClr val="0C0A56"/>
                </a:solidFill>
                <a:latin typeface="+mj-lt"/>
              </a:rPr>
              <a:t>: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reception of input signals and their recording into variables (</a:t>
            </a:r>
            <a:r>
              <a:rPr lang="se-NO" dirty="0">
                <a:solidFill>
                  <a:srgbClr val="0C0A56"/>
                </a:solidFill>
                <a:latin typeface="+mj-lt"/>
                <a:cs typeface="FranklinGothicBookG"/>
              </a:rPr>
              <a:t>asynchronously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);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transmission of output signals via the network to all destinations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</a:rPr>
              <a:t>In-Controller Program Execution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FC000"/>
                </a:solidFill>
                <a:latin typeface="+mj-lt"/>
              </a:rPr>
              <a:t>Nord</a:t>
            </a:r>
            <a:r>
              <a:rPr lang="ru-RU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Wind executive environment provides real-time operation considering time quantum setting</a:t>
            </a:r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0FBF1E5-2337-47B3-85CC-326D90B2991B}" type="slidenum">
              <a:rPr lang="en-US" smtClean="0">
                <a:latin typeface="+mj-lt"/>
              </a:rPr>
              <a:pPr/>
              <a:t>43</a:t>
            </a:fld>
            <a:endParaRPr lang="en-US" dirty="0">
              <a:latin typeface="+mj-lt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251520" y="4810286"/>
            <a:ext cx="8640960" cy="495300"/>
          </a:xfrm>
          <a:prstGeom prst="rightArrow">
            <a:avLst/>
          </a:prstGeom>
          <a:solidFill>
            <a:srgbClr val="2C3C7D"/>
          </a:solidFill>
          <a:ln>
            <a:solidFill>
              <a:srgbClr val="2C3C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+mj-lt"/>
              </a:rPr>
              <a:t>time</a:t>
            </a:r>
            <a:endParaRPr lang="ru-RU" dirty="0">
              <a:latin typeface="+mj-lt"/>
            </a:endParaRPr>
          </a:p>
        </p:txBody>
      </p:sp>
      <p:sp>
        <p:nvSpPr>
          <p:cNvPr id="7" name="Блок-схема: решение 6"/>
          <p:cNvSpPr/>
          <p:nvPr/>
        </p:nvSpPr>
        <p:spPr>
          <a:xfrm>
            <a:off x="103882" y="4810286"/>
            <a:ext cx="295275" cy="238125"/>
          </a:xfrm>
          <a:prstGeom prst="flowChartDecision">
            <a:avLst/>
          </a:prstGeom>
          <a:solidFill>
            <a:srgbClr val="C0681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9" name="Выноска 1 8"/>
          <p:cNvSpPr/>
          <p:nvPr/>
        </p:nvSpPr>
        <p:spPr>
          <a:xfrm>
            <a:off x="546795" y="5305586"/>
            <a:ext cx="2577404" cy="365125"/>
          </a:xfrm>
          <a:prstGeom prst="borderCallout1">
            <a:avLst>
              <a:gd name="adj1" fmla="val 5707"/>
              <a:gd name="adj2" fmla="val 2"/>
              <a:gd name="adj3" fmla="val -86022"/>
              <a:gd name="adj4" fmla="val -8936"/>
            </a:avLst>
          </a:prstGeom>
          <a:solidFill>
            <a:srgbClr val="C06818"/>
          </a:solidFill>
          <a:ln>
            <a:solidFill>
              <a:srgbClr val="C0681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+mj-lt"/>
              </a:rPr>
              <a:t>time quantum start-up</a:t>
            </a:r>
            <a:endParaRPr lang="ru-RU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6795" y="1572918"/>
            <a:ext cx="738664" cy="3237368"/>
          </a:xfrm>
          <a:prstGeom prst="rect">
            <a:avLst/>
          </a:prstGeom>
          <a:noFill/>
          <a:ln>
            <a:solidFill>
              <a:srgbClr val="0C0A56"/>
            </a:solidFill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>
                <a:solidFill>
                  <a:srgbClr val="0C0A56"/>
                </a:solidFill>
                <a:latin typeface="+mj-lt"/>
              </a:rPr>
              <a:t>reading from </a:t>
            </a:r>
            <a:r>
              <a:rPr lang="en-US" b="1" dirty="0" err="1">
                <a:solidFill>
                  <a:srgbClr val="0C0A56"/>
                </a:solidFill>
                <a:latin typeface="+mj-lt"/>
              </a:rPr>
              <a:t>libio</a:t>
            </a:r>
            <a:r>
              <a:rPr lang="en-US" b="1" dirty="0">
                <a:solidFill>
                  <a:srgbClr val="0C0A56"/>
                </a:solidFill>
                <a:latin typeface="+mj-lt"/>
              </a:rPr>
              <a:t> </a:t>
            </a:r>
            <a:br>
              <a:rPr lang="en-US" b="1" dirty="0">
                <a:solidFill>
                  <a:srgbClr val="0C0A56"/>
                </a:solidFill>
                <a:latin typeface="+mj-lt"/>
              </a:rPr>
            </a:br>
            <a:r>
              <a:rPr lang="en-US" dirty="0">
                <a:solidFill>
                  <a:srgbClr val="0C0A56"/>
                </a:solidFill>
                <a:latin typeface="+mj-lt"/>
              </a:rPr>
              <a:t>I/O cards</a:t>
            </a:r>
            <a:endParaRPr lang="ru-RU" dirty="0">
              <a:solidFill>
                <a:srgbClr val="0C0A56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6128" y="4191687"/>
            <a:ext cx="4019550" cy="646331"/>
          </a:xfrm>
          <a:prstGeom prst="rect">
            <a:avLst/>
          </a:prstGeom>
          <a:noFill/>
          <a:ln>
            <a:solidFill>
              <a:srgbClr val="0C0A56"/>
            </a:solidFill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dirty="0">
                <a:solidFill>
                  <a:srgbClr val="0C0A56"/>
                </a:solidFill>
                <a:latin typeface="+mj-lt"/>
              </a:rPr>
              <a:t>algorithm </a:t>
            </a:r>
            <a:br>
              <a:rPr lang="en-US" dirty="0">
                <a:solidFill>
                  <a:srgbClr val="0C0A56"/>
                </a:solidFill>
                <a:latin typeface="+mj-lt"/>
              </a:rPr>
            </a:br>
            <a:r>
              <a:rPr lang="en-US" dirty="0">
                <a:solidFill>
                  <a:srgbClr val="0C0A56"/>
                </a:solidFill>
                <a:latin typeface="+mj-lt"/>
              </a:rPr>
              <a:t>execution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07134" y="1572924"/>
            <a:ext cx="738664" cy="3237362"/>
          </a:xfrm>
          <a:prstGeom prst="rect">
            <a:avLst/>
          </a:prstGeom>
          <a:noFill/>
          <a:ln>
            <a:solidFill>
              <a:srgbClr val="0C0A56"/>
            </a:solidFill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>
                <a:solidFill>
                  <a:srgbClr val="0C0A56"/>
                </a:solidFill>
                <a:latin typeface="+mj-lt"/>
              </a:rPr>
              <a:t>transmission of variables via </a:t>
            </a:r>
            <a:r>
              <a:rPr lang="en-US" b="1" dirty="0" err="1">
                <a:solidFill>
                  <a:srgbClr val="0C0A56"/>
                </a:solidFill>
                <a:latin typeface="+mj-lt"/>
              </a:rPr>
              <a:t>libnet</a:t>
            </a:r>
            <a:r>
              <a:rPr lang="en-US" b="1" dirty="0">
                <a:solidFill>
                  <a:srgbClr val="0C0A56"/>
                </a:solidFill>
                <a:latin typeface="+mj-lt"/>
              </a:rPr>
              <a:t> </a:t>
            </a:r>
            <a:r>
              <a:rPr lang="en-US" dirty="0">
                <a:solidFill>
                  <a:srgbClr val="0C0A56"/>
                </a:solidFill>
                <a:latin typeface="+mj-lt"/>
              </a:rPr>
              <a:t>network</a:t>
            </a:r>
            <a:endParaRPr lang="en-US" b="1" dirty="0">
              <a:solidFill>
                <a:srgbClr val="0C0A56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86061" y="1572923"/>
            <a:ext cx="738664" cy="3237363"/>
          </a:xfrm>
          <a:prstGeom prst="rect">
            <a:avLst/>
          </a:prstGeom>
          <a:noFill/>
          <a:ln>
            <a:solidFill>
              <a:srgbClr val="0C0A56"/>
            </a:solidFill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>
                <a:solidFill>
                  <a:srgbClr val="0C0A56"/>
                </a:solidFill>
                <a:latin typeface="+mj-lt"/>
              </a:rPr>
              <a:t>writing</a:t>
            </a:r>
            <a:endParaRPr lang="ru-RU" dirty="0">
              <a:solidFill>
                <a:srgbClr val="0C0A56"/>
              </a:solidFill>
              <a:latin typeface="+mj-lt"/>
            </a:endParaRPr>
          </a:p>
          <a:p>
            <a:pPr algn="ctr"/>
            <a:r>
              <a:rPr lang="en-US" b="1" dirty="0" err="1">
                <a:solidFill>
                  <a:srgbClr val="0C0A56"/>
                </a:solidFill>
                <a:latin typeface="+mj-lt"/>
              </a:rPr>
              <a:t>libtrends</a:t>
            </a:r>
            <a:r>
              <a:rPr lang="en-US" b="1" dirty="0">
                <a:solidFill>
                  <a:srgbClr val="0C0A56"/>
                </a:solidFill>
                <a:latin typeface="+mj-lt"/>
              </a:rPr>
              <a:t> </a:t>
            </a:r>
            <a:r>
              <a:rPr lang="en-US" dirty="0">
                <a:solidFill>
                  <a:srgbClr val="0C0A56"/>
                </a:solidFill>
                <a:latin typeface="+mj-lt"/>
              </a:rPr>
              <a:t>trends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3490" y="1572918"/>
            <a:ext cx="3664826" cy="261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5650468" y="1572918"/>
            <a:ext cx="738664" cy="3237368"/>
          </a:xfrm>
          <a:prstGeom prst="rect">
            <a:avLst/>
          </a:prstGeom>
          <a:noFill/>
          <a:ln>
            <a:solidFill>
              <a:srgbClr val="0C0A56"/>
            </a:solidFill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>
                <a:solidFill>
                  <a:srgbClr val="0C0A56"/>
                </a:solidFill>
                <a:latin typeface="+mj-lt"/>
              </a:rPr>
              <a:t>writing to </a:t>
            </a:r>
            <a:r>
              <a:rPr lang="en-US" b="1" dirty="0" err="1">
                <a:solidFill>
                  <a:srgbClr val="0C0A56"/>
                </a:solidFill>
                <a:latin typeface="+mj-lt"/>
              </a:rPr>
              <a:t>libio</a:t>
            </a:r>
            <a:r>
              <a:rPr lang="en-US" b="1" dirty="0">
                <a:solidFill>
                  <a:srgbClr val="0C0A56"/>
                </a:solidFill>
                <a:latin typeface="+mj-lt"/>
              </a:rPr>
              <a:t> </a:t>
            </a:r>
            <a:br>
              <a:rPr lang="en-US" b="1" dirty="0">
                <a:solidFill>
                  <a:srgbClr val="0C0A56"/>
                </a:solidFill>
                <a:latin typeface="+mj-lt"/>
              </a:rPr>
            </a:br>
            <a:r>
              <a:rPr lang="en-US" dirty="0">
                <a:solidFill>
                  <a:srgbClr val="0C0A56"/>
                </a:solidFill>
                <a:latin typeface="+mj-lt"/>
              </a:rPr>
              <a:t>I/O cards</a:t>
            </a:r>
            <a:endParaRPr lang="ru-RU" b="1" dirty="0">
              <a:solidFill>
                <a:srgbClr val="0C0A56"/>
              </a:solidFill>
              <a:latin typeface="+mj-lt"/>
            </a:endParaRPr>
          </a:p>
        </p:txBody>
      </p:sp>
      <p:sp>
        <p:nvSpPr>
          <p:cNvPr id="26" name="Right Arrow 12"/>
          <p:cNvSpPr/>
          <p:nvPr/>
        </p:nvSpPr>
        <p:spPr>
          <a:xfrm>
            <a:off x="1022788" y="2079150"/>
            <a:ext cx="888124" cy="382065"/>
          </a:xfrm>
          <a:prstGeom prst="rightArrow">
            <a:avLst/>
          </a:prstGeom>
          <a:solidFill>
            <a:srgbClr val="2C3C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27" name="Right Arrow 12"/>
          <p:cNvSpPr/>
          <p:nvPr/>
        </p:nvSpPr>
        <p:spPr>
          <a:xfrm>
            <a:off x="5042338" y="2079150"/>
            <a:ext cx="888124" cy="382065"/>
          </a:xfrm>
          <a:prstGeom prst="rightArrow">
            <a:avLst/>
          </a:prstGeom>
          <a:solidFill>
            <a:srgbClr val="2C3C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126249" y="5710019"/>
            <a:ext cx="3198476" cy="646331"/>
          </a:xfrm>
          <a:prstGeom prst="rect">
            <a:avLst/>
          </a:prstGeom>
          <a:noFill/>
          <a:ln>
            <a:solidFill>
              <a:srgbClr val="0C0A56"/>
            </a:solidFill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dirty="0">
                <a:solidFill>
                  <a:srgbClr val="0C0A56"/>
                </a:solidFill>
                <a:latin typeface="+mj-lt"/>
              </a:rPr>
              <a:t>Data acquisition via</a:t>
            </a:r>
          </a:p>
          <a:p>
            <a:pPr algn="ctr"/>
            <a:r>
              <a:rPr lang="ru-RU" dirty="0">
                <a:solidFill>
                  <a:srgbClr val="0C0A56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0C0A56"/>
                </a:solidFill>
                <a:latin typeface="+mj-lt"/>
              </a:rPr>
              <a:t>libnet</a:t>
            </a:r>
            <a:r>
              <a:rPr lang="en-US" b="1" dirty="0">
                <a:solidFill>
                  <a:srgbClr val="0C0A56"/>
                </a:solidFill>
                <a:latin typeface="+mj-lt"/>
              </a:rPr>
              <a:t> </a:t>
            </a:r>
            <a:r>
              <a:rPr lang="en-US" dirty="0">
                <a:solidFill>
                  <a:srgbClr val="0C0A56"/>
                </a:solidFill>
                <a:latin typeface="+mj-lt"/>
              </a:rPr>
              <a:t>network</a:t>
            </a:r>
            <a:endParaRPr lang="ru-RU" b="1" dirty="0">
              <a:solidFill>
                <a:srgbClr val="0C0A56"/>
              </a:solidFill>
              <a:latin typeface="+mj-lt"/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3816075" y="5305586"/>
            <a:ext cx="4407449" cy="495300"/>
          </a:xfrm>
          <a:prstGeom prst="rightArrow">
            <a:avLst/>
          </a:prstGeom>
          <a:solidFill>
            <a:srgbClr val="2C3C7D"/>
          </a:solidFill>
          <a:ln>
            <a:solidFill>
              <a:srgbClr val="2C3C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+mj-lt"/>
              </a:rPr>
              <a:t>asynchronous process</a:t>
            </a:r>
            <a:endParaRPr lang="ru-RU" dirty="0">
              <a:latin typeface="+mj-l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0FBF1E5-2337-47B3-85CC-326D90B2991B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  <a:latin typeface="+mn-lt"/>
              </a:rPr>
              <a:t>Advantages of Nord</a:t>
            </a:r>
            <a:r>
              <a:rPr lang="ru-RU" sz="3200" dirty="0">
                <a:solidFill>
                  <a:srgbClr val="0C0A56"/>
                </a:solidFill>
                <a:latin typeface="+mn-lt"/>
              </a:rPr>
              <a:t> </a:t>
            </a:r>
            <a:r>
              <a:rPr lang="en-US" sz="3200" dirty="0">
                <a:solidFill>
                  <a:srgbClr val="0C0A56"/>
                </a:solidFill>
                <a:latin typeface="+mn-lt"/>
              </a:rPr>
              <a:t>Wind</a:t>
            </a:r>
            <a:r>
              <a:rPr lang="ru-RU" sz="3200" dirty="0">
                <a:solidFill>
                  <a:srgbClr val="0C0A56"/>
                </a:solidFill>
                <a:latin typeface="+mn-lt"/>
              </a:rPr>
              <a:t> 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FC000"/>
                </a:solidFill>
              </a:rPr>
              <a:t>Nord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en-US" dirty="0">
                <a:solidFill>
                  <a:srgbClr val="FFC000"/>
                </a:solidFill>
              </a:rPr>
              <a:t>Wind executive environment provides complete implementation of SimInTech capabilities at the level of in-controller execution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418826"/>
            <a:ext cx="86409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rgbClr val="0C0A56"/>
                </a:solidFill>
              </a:rPr>
              <a:t>Application of Nord</a:t>
            </a:r>
            <a:r>
              <a:rPr lang="ru-RU" dirty="0">
                <a:solidFill>
                  <a:srgbClr val="0C0A56"/>
                </a:solidFill>
              </a:rPr>
              <a:t> </a:t>
            </a:r>
            <a:r>
              <a:rPr lang="en-US" dirty="0">
                <a:solidFill>
                  <a:srgbClr val="0C0A56"/>
                </a:solidFill>
              </a:rPr>
              <a:t>Wind</a:t>
            </a:r>
            <a:r>
              <a:rPr lang="ru-RU" dirty="0">
                <a:solidFill>
                  <a:srgbClr val="0C0A56"/>
                </a:solidFill>
              </a:rPr>
              <a:t> </a:t>
            </a:r>
            <a:r>
              <a:rPr lang="en-US" dirty="0">
                <a:solidFill>
                  <a:srgbClr val="0C0A56"/>
                </a:solidFill>
              </a:rPr>
              <a:t>executive environment for developing of I&amp;C Systems on the basis of QNX real-time OS provides a reliable solution for the most complicated and vital control systems. Set of Nord</a:t>
            </a:r>
            <a:r>
              <a:rPr lang="ru-RU" dirty="0">
                <a:solidFill>
                  <a:srgbClr val="0C0A56"/>
                </a:solidFill>
              </a:rPr>
              <a:t> </a:t>
            </a:r>
            <a:r>
              <a:rPr lang="en-US" dirty="0">
                <a:solidFill>
                  <a:srgbClr val="0C0A56"/>
                </a:solidFill>
              </a:rPr>
              <a:t>Wind modules provides operation of control systems designed in SimInTech environment at the level of controller</a:t>
            </a:r>
            <a:r>
              <a:rPr lang="ru-RU" dirty="0">
                <a:solidFill>
                  <a:srgbClr val="0C0A56"/>
                </a:solidFill>
              </a:rPr>
              <a:t>. </a:t>
            </a:r>
            <a:r>
              <a:rPr lang="en-US" dirty="0">
                <a:solidFill>
                  <a:srgbClr val="0C0A56"/>
                </a:solidFill>
              </a:rPr>
              <a:t>When using Nord</a:t>
            </a:r>
            <a:r>
              <a:rPr lang="ru-RU" dirty="0">
                <a:solidFill>
                  <a:srgbClr val="0C0A56"/>
                </a:solidFill>
              </a:rPr>
              <a:t> </a:t>
            </a:r>
            <a:r>
              <a:rPr lang="en-US" dirty="0">
                <a:solidFill>
                  <a:srgbClr val="0C0A56"/>
                </a:solidFill>
              </a:rPr>
              <a:t>Wind, users are granted with</a:t>
            </a:r>
            <a:r>
              <a:rPr lang="ru-RU" dirty="0">
                <a:solidFill>
                  <a:srgbClr val="0C0A56"/>
                </a:solidFill>
              </a:rPr>
              <a:t>:</a:t>
            </a:r>
          </a:p>
          <a:p>
            <a:pPr marL="228600" indent="-228600" algn="just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cs typeface="FranklinGothicBookG"/>
              </a:rPr>
              <a:t>verified and debugged low-level software</a:t>
            </a:r>
            <a:r>
              <a:rPr lang="ru-RU" dirty="0">
                <a:solidFill>
                  <a:srgbClr val="0C0A56"/>
                </a:solidFill>
                <a:cs typeface="FranklinGothicBookG"/>
              </a:rPr>
              <a:t>;</a:t>
            </a:r>
          </a:p>
          <a:p>
            <a:pPr marL="228600" indent="-228600" algn="just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cs typeface="FranklinGothicBookG"/>
              </a:rPr>
              <a:t>complete use of all peculiarities and advantages of QNX;</a:t>
            </a:r>
            <a:endParaRPr lang="ru-RU" dirty="0">
              <a:solidFill>
                <a:srgbClr val="0C0A56"/>
              </a:solidFill>
              <a:cs typeface="FranklinGothicBookG"/>
            </a:endParaRPr>
          </a:p>
          <a:p>
            <a:pPr marL="228600" indent="-228600" algn="just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cs typeface="FranklinGothicBookG"/>
              </a:rPr>
              <a:t>work with graphics interface in the process of algorithm debugging in controller; </a:t>
            </a:r>
            <a:r>
              <a:rPr lang="ru-RU" dirty="0">
                <a:solidFill>
                  <a:srgbClr val="0C0A56"/>
                </a:solidFill>
                <a:cs typeface="FranklinGothicBookG"/>
              </a:rPr>
              <a:t> </a:t>
            </a:r>
          </a:p>
          <a:p>
            <a:pPr marL="228600" indent="-228600" algn="just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cs typeface="FranklinGothicBookG"/>
              </a:rPr>
              <a:t>reduction of design period</a:t>
            </a:r>
            <a:r>
              <a:rPr lang="ru-RU" dirty="0">
                <a:solidFill>
                  <a:srgbClr val="0C0A56"/>
                </a:solidFill>
                <a:cs typeface="FranklinGothicBookG"/>
              </a:rPr>
              <a:t>;</a:t>
            </a:r>
          </a:p>
          <a:p>
            <a:pPr marL="228600" indent="-228600" algn="just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cs typeface="FranklinGothicBookG"/>
              </a:rPr>
              <a:t>improved quality of </a:t>
            </a:r>
            <a:r>
              <a:rPr lang="se-NO" dirty="0">
                <a:solidFill>
                  <a:srgbClr val="0C0A56"/>
                </a:solidFill>
                <a:cs typeface="FranklinGothicBookG"/>
              </a:rPr>
              <a:t>application software</a:t>
            </a:r>
            <a:r>
              <a:rPr lang="ru-RU" dirty="0">
                <a:solidFill>
                  <a:srgbClr val="0C0A56"/>
                </a:solidFill>
                <a:cs typeface="FranklinGothicBookG"/>
              </a:rPr>
              <a:t>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91680" y="4989249"/>
            <a:ext cx="6840760" cy="369332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5616" y="4989249"/>
            <a:ext cx="351656" cy="369332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83332"/>
            <a:ext cx="8640960" cy="533400"/>
          </a:xfrm>
        </p:spPr>
        <p:txBody>
          <a:bodyPr anchor="b">
            <a:noAutofit/>
          </a:bodyPr>
          <a:lstStyle/>
          <a:p>
            <a:pPr algn="l"/>
            <a:r>
              <a:rPr lang="en-US" sz="3200" dirty="0">
                <a:solidFill>
                  <a:srgbClr val="0C0A56"/>
                </a:solidFill>
                <a:latin typeface="+mn-lt"/>
              </a:rPr>
              <a:t>Content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7FE066A8-5AD0-4166-B985-FDDBEB2E1DB7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15616" y="1489428"/>
            <a:ext cx="77768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rgbClr val="0C0A56"/>
                </a:solidFill>
                <a:cs typeface="FranklinGothicBookG"/>
              </a:rPr>
              <a:t>General Information on SimInTech</a:t>
            </a: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 err="1">
                <a:solidFill>
                  <a:srgbClr val="0C0A56"/>
                </a:solidFill>
                <a:cs typeface="FranklinGothicBookG"/>
              </a:rPr>
              <a:t>SimInTech</a:t>
            </a:r>
            <a:r>
              <a:rPr lang="en-US" dirty="0">
                <a:solidFill>
                  <a:srgbClr val="0C0A56"/>
                </a:solidFill>
                <a:cs typeface="FranklinGothicBookG"/>
              </a:rPr>
              <a:t> for</a:t>
            </a:r>
            <a:r>
              <a:rPr lang="ru-RU" dirty="0">
                <a:solidFill>
                  <a:srgbClr val="0C0A56"/>
                </a:solidFill>
                <a:cs typeface="FranklinGothicBookG"/>
              </a:rPr>
              <a:t> </a:t>
            </a:r>
            <a:r>
              <a:rPr lang="en-US" dirty="0">
                <a:solidFill>
                  <a:srgbClr val="0C0A56"/>
                </a:solidFill>
                <a:cs typeface="FranklinGothicBookG"/>
              </a:rPr>
              <a:t>Design and Development of Control Systems</a:t>
            </a:r>
            <a:endParaRPr lang="ru-RU" dirty="0">
              <a:solidFill>
                <a:srgbClr val="0C0A56"/>
              </a:solidFill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 err="1">
                <a:solidFill>
                  <a:srgbClr val="0C0A56"/>
                </a:solidFill>
                <a:cs typeface="FranklinGothicBookG"/>
              </a:rPr>
              <a:t>SimInTech</a:t>
            </a:r>
            <a:r>
              <a:rPr lang="en-US" dirty="0">
                <a:solidFill>
                  <a:srgbClr val="0C0A56"/>
                </a:solidFill>
                <a:cs typeface="FranklinGothicBookG"/>
              </a:rPr>
              <a:t> Graphics</a:t>
            </a:r>
            <a:endParaRPr lang="ru-RU" dirty="0">
              <a:solidFill>
                <a:srgbClr val="0C0A56"/>
              </a:solidFill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 err="1">
                <a:solidFill>
                  <a:srgbClr val="0C0A56"/>
                </a:solidFill>
                <a:cs typeface="FranklinGothicBookG"/>
              </a:rPr>
              <a:t>SimInTech</a:t>
            </a:r>
            <a:r>
              <a:rPr lang="ru-RU" dirty="0">
                <a:solidFill>
                  <a:srgbClr val="0C0A56"/>
                </a:solidFill>
                <a:cs typeface="FranklinGothicBookG"/>
              </a:rPr>
              <a:t> </a:t>
            </a:r>
            <a:r>
              <a:rPr lang="en-US" dirty="0">
                <a:solidFill>
                  <a:srgbClr val="0C0A56"/>
                </a:solidFill>
                <a:cs typeface="FranklinGothicBookG"/>
              </a:rPr>
              <a:t>Mathematical Core and Code Generation</a:t>
            </a:r>
            <a:endParaRPr lang="ru-RU" dirty="0">
              <a:solidFill>
                <a:srgbClr val="0C0A56"/>
              </a:solidFill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rgbClr val="0C0A56"/>
                </a:solidFill>
                <a:cs typeface="FranklinGothicBookG"/>
              </a:rPr>
              <a:t>APCS Design and Development Life Cycle</a:t>
            </a:r>
            <a:endParaRPr lang="ru-RU" dirty="0">
              <a:solidFill>
                <a:srgbClr val="0C0A56"/>
              </a:solidFill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 err="1">
                <a:solidFill>
                  <a:srgbClr val="0C0A56"/>
                </a:solidFill>
                <a:cs typeface="FranklinGothicBookG"/>
              </a:rPr>
              <a:t>NordWind</a:t>
            </a:r>
            <a:r>
              <a:rPr lang="en-US" dirty="0">
                <a:solidFill>
                  <a:srgbClr val="0C0A56"/>
                </a:solidFill>
                <a:cs typeface="FranklinGothicBookG"/>
              </a:rPr>
              <a:t> Executive Environment</a:t>
            </a: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chemeClr val="accent1"/>
                </a:solidFill>
                <a:cs typeface="FranklinGothicBookG"/>
              </a:rPr>
              <a:t>Main Examples of </a:t>
            </a:r>
            <a:r>
              <a:rPr lang="en-US" dirty="0" err="1">
                <a:solidFill>
                  <a:schemeClr val="accent1"/>
                </a:solidFill>
                <a:cs typeface="FranklinGothicBookG"/>
              </a:rPr>
              <a:t>SimInTech</a:t>
            </a:r>
            <a:r>
              <a:rPr lang="en-US" dirty="0">
                <a:solidFill>
                  <a:schemeClr val="accent1"/>
                </a:solidFill>
                <a:cs typeface="FranklinGothicBookG"/>
              </a:rPr>
              <a:t> Implementation</a:t>
            </a: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rgbClr val="0C0A56"/>
                </a:solidFill>
                <a:cs typeface="FranklinGothicBookG"/>
              </a:rPr>
              <a:t>Conclusion</a:t>
            </a:r>
            <a:endParaRPr lang="ru-RU" dirty="0">
              <a:solidFill>
                <a:srgbClr val="0C0A56"/>
              </a:solidFill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endParaRPr lang="en-US" dirty="0">
              <a:solidFill>
                <a:srgbClr val="0C0A56"/>
              </a:solidFill>
              <a:cs typeface="FranklinGothicBookG"/>
            </a:endParaRPr>
          </a:p>
        </p:txBody>
      </p:sp>
    </p:spTree>
    <p:extLst>
      <p:ext uri="{BB962C8B-B14F-4D97-AF65-F5344CB8AC3E}">
        <p14:creationId xmlns:p14="http://schemas.microsoft.com/office/powerpoint/2010/main" val="22595003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</a:rPr>
              <a:t>SimInTech Projects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FC000"/>
                </a:solidFill>
                <a:latin typeface="+mj-lt"/>
              </a:rPr>
              <a:t>3V Services, LLC has implemented several significant projects for automation in the process of creation of control systems in different industries</a:t>
            </a:r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0FBF1E5-2337-47B3-85CC-326D90B2991B}" type="slidenum">
              <a:rPr lang="en-US" smtClean="0">
                <a:latin typeface="+mj-lt"/>
              </a:rPr>
              <a:pPr/>
              <a:t>46</a:t>
            </a:fld>
            <a:endParaRPr lang="en-US" dirty="0">
              <a:latin typeface="+mj-lt"/>
            </a:endParaRPr>
          </a:p>
        </p:txBody>
      </p:sp>
      <p:sp>
        <p:nvSpPr>
          <p:cNvPr id="7" name="AutoShape 7"/>
          <p:cNvSpPr>
            <a:spLocks/>
          </p:cNvSpPr>
          <p:nvPr/>
        </p:nvSpPr>
        <p:spPr bwMode="auto">
          <a:xfrm>
            <a:off x="250824" y="1431925"/>
            <a:ext cx="8641655" cy="396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/>
          <a:lstStyle/>
          <a:p>
            <a:pPr marL="136525" indent="-136525">
              <a:lnSpc>
                <a:spcPct val="150000"/>
              </a:lnSpc>
            </a:pPr>
            <a:r>
              <a:rPr lang="en-US" sz="1800" b="1" dirty="0">
                <a:solidFill>
                  <a:srgbClr val="0C0A56"/>
                </a:solidFill>
                <a:latin typeface="+mj-lt"/>
              </a:rPr>
              <a:t>Design and representation system for NPP simulators</a:t>
            </a:r>
            <a:endParaRPr lang="ru-RU" sz="1800" b="1" dirty="0">
              <a:solidFill>
                <a:srgbClr val="F3903C"/>
              </a:solidFill>
              <a:latin typeface="+mj-lt"/>
              <a:cs typeface="Arial" pitchFamily="34" charset="0"/>
              <a:sym typeface="Arial" pitchFamily="34" charset="0"/>
            </a:endParaRPr>
          </a:p>
          <a:p>
            <a:pPr marL="136525" indent="-136525">
              <a:lnSpc>
                <a:spcPct val="150000"/>
              </a:lnSpc>
              <a:buClr>
                <a:srgbClr val="F3903C"/>
              </a:buClr>
              <a:buSzPct val="100000"/>
              <a:buFont typeface="Wingdings" pitchFamily="2" charset="2"/>
              <a:buChar char="§"/>
            </a:pPr>
            <a:r>
              <a:rPr lang="en-US" sz="1800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Customer </a:t>
            </a:r>
            <a:r>
              <a:rPr lang="ru-RU" sz="1800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– </a:t>
            </a:r>
            <a:r>
              <a:rPr lang="en-US" dirty="0" err="1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Rosatom</a:t>
            </a:r>
            <a:r>
              <a:rPr lang="en-US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 Concern;</a:t>
            </a:r>
            <a:endParaRPr lang="ru-RU" sz="1800" dirty="0">
              <a:solidFill>
                <a:srgbClr val="0C0A56"/>
              </a:solidFill>
              <a:latin typeface="+mj-lt"/>
              <a:cs typeface="Arial" pitchFamily="34" charset="0"/>
              <a:sym typeface="Arial" pitchFamily="34" charset="0"/>
            </a:endParaRPr>
          </a:p>
          <a:p>
            <a:pPr marL="136525" indent="-136525">
              <a:lnSpc>
                <a:spcPct val="150000"/>
              </a:lnSpc>
              <a:buClr>
                <a:srgbClr val="F3903C"/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Manufacturer </a:t>
            </a:r>
            <a:r>
              <a:rPr lang="ru-RU" sz="1800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–</a:t>
            </a:r>
            <a:r>
              <a:rPr lang="en-US" sz="1800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 G</a:t>
            </a:r>
            <a:r>
              <a:rPr lang="en-US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ET JSC, VNIIAES OJSC</a:t>
            </a:r>
            <a:r>
              <a:rPr lang="ru-RU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.</a:t>
            </a:r>
            <a:endParaRPr lang="ru-RU" sz="1800" dirty="0">
              <a:latin typeface="+mj-lt"/>
              <a:cs typeface="Arial" pitchFamily="34" charset="0"/>
              <a:sym typeface="Arial" pitchFamily="34" charset="0"/>
            </a:endParaRPr>
          </a:p>
          <a:p>
            <a:pPr marL="136525" indent="-136525">
              <a:lnSpc>
                <a:spcPct val="150000"/>
              </a:lnSpc>
              <a:buClr>
                <a:srgbClr val="F3903C"/>
              </a:buClr>
              <a:buSzPct val="100000"/>
            </a:pPr>
            <a:endParaRPr lang="ru-RU" sz="1800" dirty="0">
              <a:latin typeface="+mj-lt"/>
              <a:cs typeface="Arial" pitchFamily="34" charset="0"/>
              <a:sym typeface="Arial" pitchFamily="34" charset="0"/>
            </a:endParaRPr>
          </a:p>
          <a:p>
            <a:pPr marL="136525" indent="-136525">
              <a:lnSpc>
                <a:spcPct val="150000"/>
              </a:lnSpc>
            </a:pPr>
            <a:endParaRPr lang="ru-RU" sz="1800" dirty="0">
              <a:latin typeface="+mj-lt"/>
              <a:cs typeface="Arial" pitchFamily="34" charset="0"/>
              <a:sym typeface="Arial" pitchFamily="34" charset="0"/>
            </a:endParaRPr>
          </a:p>
          <a:p>
            <a:pPr marL="136525" indent="-136525">
              <a:lnSpc>
                <a:spcPct val="150000"/>
              </a:lnSpc>
            </a:pPr>
            <a:endParaRPr lang="ru-RU" sz="1800" dirty="0">
              <a:latin typeface="+mj-lt"/>
              <a:cs typeface="Arial" pitchFamily="34" charset="0"/>
              <a:sym typeface="Arial" pitchFamily="34" charset="0"/>
            </a:endParaRPr>
          </a:p>
          <a:p>
            <a:pPr marL="136525" indent="-136525">
              <a:lnSpc>
                <a:spcPct val="150000"/>
              </a:lnSpc>
            </a:pPr>
            <a:r>
              <a:rPr lang="en-US" b="1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APCS and pipelines modeling</a:t>
            </a:r>
            <a:endParaRPr lang="ru-RU" sz="1800" dirty="0">
              <a:latin typeface="+mj-lt"/>
              <a:cs typeface="Arial" pitchFamily="34" charset="0"/>
              <a:sym typeface="Arial" pitchFamily="34" charset="0"/>
            </a:endParaRPr>
          </a:p>
          <a:p>
            <a:pPr marL="136525" indent="-136525">
              <a:lnSpc>
                <a:spcPct val="150000"/>
              </a:lnSpc>
              <a:buClr>
                <a:srgbClr val="F3903C"/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Customer </a:t>
            </a:r>
            <a:r>
              <a:rPr lang="ru-RU" sz="1800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–</a:t>
            </a:r>
            <a:r>
              <a:rPr lang="en-US" sz="1800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 </a:t>
            </a:r>
            <a:r>
              <a:rPr lang="en-US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TRANSNEFT JSC;</a:t>
            </a:r>
            <a:endParaRPr lang="ru-RU" dirty="0">
              <a:solidFill>
                <a:srgbClr val="0C0A56"/>
              </a:solidFill>
              <a:latin typeface="+mj-lt"/>
              <a:cs typeface="Arial" pitchFamily="34" charset="0"/>
              <a:sym typeface="Arial" pitchFamily="34" charset="0"/>
            </a:endParaRPr>
          </a:p>
          <a:p>
            <a:pPr marL="136525" indent="-136525">
              <a:lnSpc>
                <a:spcPct val="150000"/>
              </a:lnSpc>
              <a:buClr>
                <a:srgbClr val="F3903C"/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Designer </a:t>
            </a:r>
            <a:r>
              <a:rPr lang="ru-RU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–</a:t>
            </a:r>
            <a:r>
              <a:rPr lang="en-US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 </a:t>
            </a:r>
            <a:r>
              <a:rPr lang="en-US" dirty="0" err="1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Giprotruboprovod</a:t>
            </a:r>
            <a:r>
              <a:rPr lang="en-US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 JSC</a:t>
            </a:r>
            <a:r>
              <a:rPr lang="en-US" sz="1800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.</a:t>
            </a:r>
            <a:endParaRPr lang="ru-RU" dirty="0">
              <a:latin typeface="+mj-lt"/>
            </a:endParaRPr>
          </a:p>
        </p:txBody>
      </p:sp>
      <p:pic>
        <p:nvPicPr>
          <p:cNvPr id="8" name="Рисунок 7" descr="GET_Logo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060" y="3095625"/>
            <a:ext cx="1167350" cy="453969"/>
          </a:xfrm>
          <a:prstGeom prst="rect">
            <a:avLst/>
          </a:prstGeom>
        </p:spPr>
      </p:pic>
      <p:pic>
        <p:nvPicPr>
          <p:cNvPr id="11" name="Рисунок 10" descr="KuFSS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799" y="1887799"/>
            <a:ext cx="2872680" cy="1903151"/>
          </a:xfrm>
          <a:prstGeom prst="rect">
            <a:avLst/>
          </a:prstGeom>
        </p:spPr>
      </p:pic>
      <p:pic>
        <p:nvPicPr>
          <p:cNvPr id="13" name="Рисунок 12" descr="_logo_vniiaes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4942" y="3067050"/>
            <a:ext cx="881601" cy="558347"/>
          </a:xfrm>
          <a:prstGeom prst="rect">
            <a:avLst/>
          </a:prstGeom>
        </p:spPr>
      </p:pic>
      <p:pic>
        <p:nvPicPr>
          <p:cNvPr id="14" name="Рисунок 13" descr="15.jpg"/>
          <p:cNvPicPr>
            <a:picLocks noChangeAspect="1"/>
          </p:cNvPicPr>
          <p:nvPr/>
        </p:nvPicPr>
        <p:blipFill>
          <a:blip r:embed="rId7"/>
          <a:srcRect l="5881" r="2719" b="7037"/>
          <a:stretch>
            <a:fillRect/>
          </a:stretch>
        </p:blipFill>
        <p:spPr>
          <a:xfrm>
            <a:off x="6020185" y="3996531"/>
            <a:ext cx="2872295" cy="1868838"/>
          </a:xfrm>
          <a:prstGeom prst="rect">
            <a:avLst/>
          </a:prstGeom>
        </p:spPr>
      </p:pic>
      <p:pic>
        <p:nvPicPr>
          <p:cNvPr id="16" name="Рисунок 15" descr="site_main_logo.gif"/>
          <p:cNvPicPr>
            <a:picLocks noChangeAspect="1"/>
          </p:cNvPicPr>
          <p:nvPr/>
        </p:nvPicPr>
        <p:blipFill>
          <a:blip r:embed="rId8"/>
          <a:srcRect t="7689" r="70842" b="48202"/>
          <a:stretch>
            <a:fillRect/>
          </a:stretch>
        </p:blipFill>
        <p:spPr>
          <a:xfrm>
            <a:off x="251520" y="5394325"/>
            <a:ext cx="1987826" cy="406560"/>
          </a:xfrm>
          <a:prstGeom prst="rect">
            <a:avLst/>
          </a:prstGeom>
        </p:spPr>
      </p:pic>
      <p:pic>
        <p:nvPicPr>
          <p:cNvPr id="18" name="Рисунок 17" descr="site_main_logo.gif"/>
          <p:cNvPicPr>
            <a:picLocks noChangeAspect="1"/>
          </p:cNvPicPr>
          <p:nvPr/>
        </p:nvPicPr>
        <p:blipFill>
          <a:blip r:embed="rId8"/>
          <a:srcRect l="29158" t="7689" r="30783" b="48202"/>
          <a:stretch>
            <a:fillRect/>
          </a:stretch>
        </p:blipFill>
        <p:spPr>
          <a:xfrm>
            <a:off x="2450683" y="5450143"/>
            <a:ext cx="2789227" cy="415225"/>
          </a:xfrm>
          <a:prstGeom prst="rect">
            <a:avLst/>
          </a:prstGeom>
        </p:spPr>
      </p:pic>
      <p:pic>
        <p:nvPicPr>
          <p:cNvPr id="17" name="Рисунок 16" descr="загруженное.jpg"/>
          <p:cNvPicPr>
            <a:picLocks noChangeAspect="1"/>
          </p:cNvPicPr>
          <p:nvPr/>
        </p:nvPicPr>
        <p:blipFill>
          <a:blip r:embed="rId9"/>
          <a:srcRect l="22201" t="14129" r="24272" b="18462"/>
          <a:stretch>
            <a:fillRect/>
          </a:stretch>
        </p:blipFill>
        <p:spPr>
          <a:xfrm>
            <a:off x="2730310" y="2786529"/>
            <a:ext cx="875763" cy="1102888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0763" cy="533400"/>
          </a:xfrm>
        </p:spPr>
        <p:txBody>
          <a:bodyPr anchor="b"/>
          <a:lstStyle/>
          <a:p>
            <a:pPr algn="ctr"/>
            <a:r>
              <a:rPr lang="ru-RU" sz="2800" dirty="0">
                <a:solidFill>
                  <a:srgbClr val="0C0A56"/>
                </a:solidFill>
              </a:rPr>
              <a:t> </a:t>
            </a:r>
            <a:r>
              <a:rPr lang="en-US" sz="2800" dirty="0">
                <a:solidFill>
                  <a:srgbClr val="0C0A56"/>
                </a:solidFill>
              </a:rPr>
              <a:t>Application of SimInTech for </a:t>
            </a:r>
            <a:r>
              <a:rPr lang="ru-RU" sz="2800" dirty="0">
                <a:solidFill>
                  <a:srgbClr val="0C0A56"/>
                </a:solidFill>
              </a:rPr>
              <a:t>QNX </a:t>
            </a:r>
            <a:r>
              <a:rPr lang="en-US" sz="2800" dirty="0">
                <a:solidFill>
                  <a:srgbClr val="0C0A56"/>
                </a:solidFill>
              </a:rPr>
              <a:t>in Russia</a:t>
            </a:r>
            <a:endParaRPr lang="ru-RU" dirty="0"/>
          </a:p>
        </p:txBody>
      </p:sp>
      <p:sp>
        <p:nvSpPr>
          <p:cNvPr id="8195" name="AutoShape 3"/>
          <p:cNvSpPr>
            <a:spLocks/>
          </p:cNvSpPr>
          <p:nvPr/>
        </p:nvSpPr>
        <p:spPr bwMode="auto">
          <a:xfrm>
            <a:off x="250825" y="771525"/>
            <a:ext cx="8640763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C0A56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/>
          <a:lstStyle/>
          <a:p>
            <a:pPr marL="88900" algn="ctr"/>
            <a:r>
              <a:rPr lang="ru-RU" sz="1800" dirty="0">
                <a:solidFill>
                  <a:srgbClr val="F8C000"/>
                </a:solidFill>
                <a:latin typeface="+mj-lt"/>
              </a:rPr>
              <a:t>QNX </a:t>
            </a:r>
            <a:r>
              <a:rPr lang="en-US" dirty="0">
                <a:solidFill>
                  <a:srgbClr val="F8C000"/>
                </a:solidFill>
                <a:latin typeface="+mj-lt"/>
              </a:rPr>
              <a:t>real-time OS is applicable in nuclear submarine control systems, as well as for nuclear reactor control</a:t>
            </a:r>
            <a:endParaRPr lang="ru-RU" dirty="0">
              <a:solidFill>
                <a:srgbClr val="F8C000"/>
              </a:solidFill>
              <a:latin typeface="+mj-lt"/>
            </a:endParaRPr>
          </a:p>
        </p:txBody>
      </p:sp>
      <p:sp>
        <p:nvSpPr>
          <p:cNvPr id="8196" name="AutoShape 4"/>
          <p:cNvSpPr>
            <a:spLocks/>
          </p:cNvSpPr>
          <p:nvPr/>
        </p:nvSpPr>
        <p:spPr bwMode="auto">
          <a:xfrm>
            <a:off x="7162800" y="4484688"/>
            <a:ext cx="846138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/>
          <a:lstStyle/>
          <a:p>
            <a:r>
              <a:rPr lang="ru-RU" sz="1600" b="1">
                <a:solidFill>
                  <a:srgbClr val="FFFFFF"/>
                </a:solidFill>
                <a:latin typeface="+mj-lt"/>
                <a:cs typeface="Arial" pitchFamily="34" charset="0"/>
                <a:sym typeface="Arial" pitchFamily="34" charset="0"/>
              </a:rPr>
              <a:t>20%</a:t>
            </a:r>
            <a:endParaRPr lang="ru-RU">
              <a:latin typeface="+mj-lt"/>
            </a:endParaRPr>
          </a:p>
        </p:txBody>
      </p:sp>
      <p:pic>
        <p:nvPicPr>
          <p:cNvPr id="8198" name="Picture 6" descr="asse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6538" y="4297363"/>
            <a:ext cx="2305050" cy="1730375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8199" name="AutoShape 7"/>
          <p:cNvSpPr>
            <a:spLocks/>
          </p:cNvSpPr>
          <p:nvPr/>
        </p:nvSpPr>
        <p:spPr bwMode="auto">
          <a:xfrm>
            <a:off x="250825" y="1431925"/>
            <a:ext cx="6565900" cy="396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/>
          <a:lstStyle/>
          <a:p>
            <a:pPr marL="136525" indent="-136525">
              <a:lnSpc>
                <a:spcPct val="150000"/>
              </a:lnSpc>
            </a:pPr>
            <a:r>
              <a:rPr lang="en-US" sz="1800" b="1" dirty="0">
                <a:solidFill>
                  <a:srgbClr val="0C0A56"/>
                </a:solidFill>
                <a:latin typeface="+mj-lt"/>
              </a:rPr>
              <a:t>Nuclear submarine control systems</a:t>
            </a:r>
            <a:endParaRPr lang="ru-RU" sz="1800" b="1" dirty="0">
              <a:solidFill>
                <a:srgbClr val="F3903C"/>
              </a:solidFill>
              <a:latin typeface="+mj-lt"/>
              <a:cs typeface="Arial" pitchFamily="34" charset="0"/>
              <a:sym typeface="Arial" pitchFamily="34" charset="0"/>
            </a:endParaRPr>
          </a:p>
          <a:p>
            <a:pPr marL="136525" indent="-136525">
              <a:lnSpc>
                <a:spcPct val="120000"/>
              </a:lnSpc>
              <a:buClr>
                <a:srgbClr val="F3903C"/>
              </a:buClr>
              <a:buSzPct val="100000"/>
              <a:buFont typeface="Wingdings" pitchFamily="2" charset="2"/>
              <a:buChar char="§"/>
            </a:pPr>
            <a:r>
              <a:rPr lang="en-US" sz="1800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Customer </a:t>
            </a:r>
            <a:r>
              <a:rPr lang="ru-RU" sz="1800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– </a:t>
            </a:r>
            <a:r>
              <a:rPr lang="en-US" sz="1800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Ministry of </a:t>
            </a:r>
            <a:r>
              <a:rPr lang="en-US" sz="1800" dirty="0" err="1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Defence</a:t>
            </a:r>
            <a:r>
              <a:rPr lang="en-US" sz="1800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 of the RF</a:t>
            </a:r>
            <a:r>
              <a:rPr lang="ru-RU" sz="1800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;</a:t>
            </a:r>
          </a:p>
          <a:p>
            <a:pPr marL="136525" indent="-136525">
              <a:lnSpc>
                <a:spcPct val="120000"/>
              </a:lnSpc>
              <a:buClr>
                <a:srgbClr val="F3903C"/>
              </a:buClr>
              <a:buSzPct val="100000"/>
              <a:buFont typeface="Wingdings" pitchFamily="2" charset="2"/>
              <a:buChar char="§"/>
            </a:pPr>
            <a:r>
              <a:rPr lang="en-US" sz="1800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Designer </a:t>
            </a:r>
            <a:r>
              <a:rPr lang="ru-RU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– </a:t>
            </a:r>
            <a:r>
              <a:rPr lang="se-NO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SPMBM Malakhit</a:t>
            </a:r>
            <a:endParaRPr lang="ru-RU" dirty="0">
              <a:solidFill>
                <a:srgbClr val="0C0A56"/>
              </a:solidFill>
              <a:latin typeface="+mj-lt"/>
              <a:cs typeface="Arial" pitchFamily="34" charset="0"/>
              <a:sym typeface="Arial" pitchFamily="34" charset="0"/>
            </a:endParaRPr>
          </a:p>
          <a:p>
            <a:pPr marL="136525" indent="-136525">
              <a:lnSpc>
                <a:spcPct val="120000"/>
              </a:lnSpc>
              <a:buClr>
                <a:srgbClr val="F3903C"/>
              </a:buClr>
              <a:buSzPct val="100000"/>
              <a:buFont typeface="Wingdings" pitchFamily="2" charset="2"/>
              <a:buChar char="§"/>
            </a:pPr>
            <a:r>
              <a:rPr lang="en-US" sz="1800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APCS Manufacturer </a:t>
            </a:r>
            <a:r>
              <a:rPr lang="ru-RU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–</a:t>
            </a:r>
            <a:r>
              <a:rPr lang="en-US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 Concern </a:t>
            </a:r>
            <a:r>
              <a:rPr lang="en-US" dirty="0" err="1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Avrora</a:t>
            </a:r>
            <a:r>
              <a:rPr lang="en-US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 </a:t>
            </a:r>
            <a:br>
              <a:rPr lang="en-US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</a:br>
            <a:r>
              <a:rPr lang="en-US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Scientific and Production Association</a:t>
            </a:r>
            <a:r>
              <a:rPr lang="ru-RU" sz="1800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.</a:t>
            </a:r>
            <a:endParaRPr lang="ru-RU" sz="1800" dirty="0">
              <a:latin typeface="+mj-lt"/>
              <a:cs typeface="Arial" pitchFamily="34" charset="0"/>
              <a:sym typeface="Arial" pitchFamily="34" charset="0"/>
            </a:endParaRPr>
          </a:p>
          <a:p>
            <a:pPr marL="136525" indent="-136525">
              <a:lnSpc>
                <a:spcPct val="150000"/>
              </a:lnSpc>
            </a:pPr>
            <a:endParaRPr lang="ru-RU" sz="1800" dirty="0">
              <a:latin typeface="+mj-lt"/>
              <a:cs typeface="Arial" pitchFamily="34" charset="0"/>
              <a:sym typeface="Arial" pitchFamily="34" charset="0"/>
            </a:endParaRPr>
          </a:p>
          <a:p>
            <a:pPr marL="136525" indent="-136525">
              <a:lnSpc>
                <a:spcPct val="150000"/>
              </a:lnSpc>
            </a:pPr>
            <a:endParaRPr lang="ru-RU" sz="1800" dirty="0">
              <a:latin typeface="+mj-lt"/>
              <a:cs typeface="Arial" pitchFamily="34" charset="0"/>
              <a:sym typeface="Arial" pitchFamily="34" charset="0"/>
            </a:endParaRPr>
          </a:p>
          <a:p>
            <a:pPr marL="136525" indent="-136525">
              <a:lnSpc>
                <a:spcPct val="150000"/>
              </a:lnSpc>
            </a:pPr>
            <a:r>
              <a:rPr lang="en-US" b="1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RBMK reactor safety control system</a:t>
            </a:r>
            <a:endParaRPr lang="ru-RU" sz="1800" dirty="0">
              <a:latin typeface="+mj-lt"/>
              <a:cs typeface="Arial" pitchFamily="34" charset="0"/>
              <a:sym typeface="Arial" pitchFamily="34" charset="0"/>
            </a:endParaRPr>
          </a:p>
          <a:p>
            <a:pPr marL="136525" indent="-136525">
              <a:lnSpc>
                <a:spcPct val="150000"/>
              </a:lnSpc>
              <a:buClr>
                <a:srgbClr val="F3903C"/>
              </a:buClr>
              <a:buSzPct val="100000"/>
              <a:buFont typeface="Wingdings" pitchFamily="2" charset="2"/>
              <a:buChar char="§"/>
            </a:pPr>
            <a:r>
              <a:rPr lang="en-US" sz="1800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Customer </a:t>
            </a:r>
            <a:r>
              <a:rPr lang="ru-RU" sz="1800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– </a:t>
            </a:r>
            <a:r>
              <a:rPr lang="en-US" sz="1800" dirty="0" err="1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Rosatom</a:t>
            </a:r>
            <a:r>
              <a:rPr lang="en-US" sz="1800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 </a:t>
            </a:r>
            <a:r>
              <a:rPr lang="en-US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Concern</a:t>
            </a:r>
            <a:endParaRPr lang="ru-RU" dirty="0">
              <a:solidFill>
                <a:srgbClr val="0C0A56"/>
              </a:solidFill>
              <a:latin typeface="+mj-lt"/>
              <a:cs typeface="Arial" pitchFamily="34" charset="0"/>
              <a:sym typeface="Arial" pitchFamily="34" charset="0"/>
            </a:endParaRPr>
          </a:p>
          <a:p>
            <a:pPr marL="136525" indent="-136525">
              <a:lnSpc>
                <a:spcPct val="150000"/>
              </a:lnSpc>
              <a:buClr>
                <a:srgbClr val="F3903C"/>
              </a:buClr>
              <a:buSzPct val="100000"/>
              <a:buFont typeface="Wingdings" pitchFamily="2" charset="2"/>
              <a:buChar char="§"/>
            </a:pPr>
            <a:r>
              <a:rPr lang="en-US" sz="1800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Designer </a:t>
            </a:r>
            <a:r>
              <a:rPr lang="ru-RU" sz="1800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–</a:t>
            </a:r>
            <a:r>
              <a:rPr lang="en-US" sz="1800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 </a:t>
            </a:r>
            <a:r>
              <a:rPr lang="en-US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“NIKIET” JSC </a:t>
            </a:r>
            <a:endParaRPr lang="ru-RU" sz="1800" dirty="0">
              <a:solidFill>
                <a:srgbClr val="0C0A56"/>
              </a:solidFill>
              <a:latin typeface="+mj-lt"/>
              <a:cs typeface="Arial" pitchFamily="34" charset="0"/>
              <a:sym typeface="Arial" pitchFamily="34" charset="0"/>
            </a:endParaRPr>
          </a:p>
          <a:p>
            <a:pPr marL="136525" indent="-136525">
              <a:lnSpc>
                <a:spcPct val="150000"/>
              </a:lnSpc>
              <a:buClr>
                <a:srgbClr val="F3903C"/>
              </a:buClr>
              <a:buSzPct val="100000"/>
              <a:buFont typeface="Wingdings" pitchFamily="2" charset="2"/>
              <a:buChar char="§"/>
            </a:pPr>
            <a:r>
              <a:rPr lang="en-US" sz="1800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APCS Manufacturer </a:t>
            </a:r>
            <a:r>
              <a:rPr lang="ru-RU" sz="1800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– </a:t>
            </a:r>
            <a:r>
              <a:rPr lang="en-US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OKSAT</a:t>
            </a:r>
            <a:endParaRPr lang="ru-RU" dirty="0">
              <a:solidFill>
                <a:srgbClr val="0C0A56"/>
              </a:solidFill>
              <a:latin typeface="+mj-lt"/>
              <a:cs typeface="Arial" pitchFamily="34" charset="0"/>
              <a:sym typeface="Arial" pitchFamily="34" charset="0"/>
            </a:endParaRPr>
          </a:p>
        </p:txBody>
      </p:sp>
      <p:pic>
        <p:nvPicPr>
          <p:cNvPr id="8200" name="Picture 8" descr="asset.png"/>
          <p:cNvPicPr>
            <a:picLocks noChangeAspect="1"/>
          </p:cNvPicPr>
          <p:nvPr/>
        </p:nvPicPr>
        <p:blipFill>
          <a:blip r:embed="rId5"/>
          <a:srcRect t="14125" r="67386" b="72719"/>
          <a:stretch>
            <a:fillRect/>
          </a:stretch>
        </p:blipFill>
        <p:spPr bwMode="auto">
          <a:xfrm>
            <a:off x="2549525" y="5757863"/>
            <a:ext cx="1968500" cy="5969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pic>
        <p:nvPicPr>
          <p:cNvPr id="8201" name="Picture 9" descr="asset.jpg"/>
          <p:cNvPicPr>
            <a:picLocks noChangeAspect="1"/>
          </p:cNvPicPr>
          <p:nvPr/>
        </p:nvPicPr>
        <p:blipFill>
          <a:blip r:embed="rId6"/>
          <a:srcRect r="58369"/>
          <a:stretch>
            <a:fillRect/>
          </a:stretch>
        </p:blipFill>
        <p:spPr bwMode="auto">
          <a:xfrm>
            <a:off x="501650" y="3278188"/>
            <a:ext cx="2047875" cy="625475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pic>
        <p:nvPicPr>
          <p:cNvPr id="8202" name="Picture 10" descr="asset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56818" y="3144838"/>
            <a:ext cx="1630363" cy="758825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pic>
        <p:nvPicPr>
          <p:cNvPr id="8203" name="Picture 11" descr="asset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84750" y="1897063"/>
            <a:ext cx="1316038" cy="85725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pic>
        <p:nvPicPr>
          <p:cNvPr id="8205" name="Picture 13" descr="asset.jpg"/>
          <p:cNvPicPr>
            <a:picLocks noChangeAspect="1"/>
          </p:cNvPicPr>
          <p:nvPr/>
        </p:nvPicPr>
        <p:blipFill>
          <a:blip r:embed="rId9"/>
          <a:srcRect l="12762" t="4010" r="9821" b="9821"/>
          <a:stretch>
            <a:fillRect/>
          </a:stretch>
        </p:blipFill>
        <p:spPr bwMode="auto">
          <a:xfrm>
            <a:off x="693738" y="5757863"/>
            <a:ext cx="791570" cy="791569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pic>
        <p:nvPicPr>
          <p:cNvPr id="15" name="Рисунок 14" descr="1335425049_7674.1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6538" y="1945751"/>
            <a:ext cx="2305050" cy="1674619"/>
          </a:xfrm>
          <a:prstGeom prst="rect">
            <a:avLst/>
          </a:prstGeom>
        </p:spPr>
      </p:pic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fld id="{7FE066A8-5AD0-4166-B985-FDDBEB2E1DB7}" type="slidenum">
              <a:rPr lang="en-US" smtClean="0">
                <a:latin typeface="+mj-lt"/>
              </a:rPr>
              <a:pPr/>
              <a:t>47</a:t>
            </a:fld>
            <a:endParaRPr lang="en-US" dirty="0">
              <a:latin typeface="+mj-lt"/>
            </a:endParaRPr>
          </a:p>
        </p:txBody>
      </p:sp>
      <p:pic>
        <p:nvPicPr>
          <p:cNvPr id="17" name="Рисунок 16" descr="загруженное.jpg"/>
          <p:cNvPicPr>
            <a:picLocks noChangeAspect="1"/>
          </p:cNvPicPr>
          <p:nvPr/>
        </p:nvPicPr>
        <p:blipFill>
          <a:blip r:embed="rId11"/>
          <a:srcRect l="22201" t="14129" r="24272" b="18462"/>
          <a:stretch>
            <a:fillRect/>
          </a:stretch>
        </p:blipFill>
        <p:spPr>
          <a:xfrm>
            <a:off x="4825775" y="4654975"/>
            <a:ext cx="1034123" cy="130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36686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фото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9338" y="3772490"/>
            <a:ext cx="2806868" cy="21051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ru-RU" sz="3200" dirty="0">
                <a:solidFill>
                  <a:srgbClr val="0C0A56"/>
                </a:solidFill>
              </a:rPr>
              <a:t> </a:t>
            </a:r>
            <a:r>
              <a:rPr lang="en-US" sz="3200" dirty="0" err="1">
                <a:solidFill>
                  <a:srgbClr val="0C0A56"/>
                </a:solidFill>
              </a:rPr>
              <a:t>Balokovo</a:t>
            </a:r>
            <a:r>
              <a:rPr lang="en-US" sz="3200" dirty="0">
                <a:solidFill>
                  <a:srgbClr val="0C0A56"/>
                </a:solidFill>
              </a:rPr>
              <a:t> NPP Reactor Compartment </a:t>
            </a:r>
            <a:r>
              <a:rPr lang="en-US" sz="3200" dirty="0"/>
              <a:t>ACS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FC000"/>
                </a:solidFill>
                <a:latin typeface="+mj-lt"/>
              </a:rPr>
              <a:t>SimInTech is an environment for hardware-software complex of </a:t>
            </a:r>
            <a:r>
              <a:rPr lang="en-US" dirty="0" err="1">
                <a:solidFill>
                  <a:srgbClr val="FFC000"/>
                </a:solidFill>
                <a:latin typeface="+mj-lt"/>
              </a:rPr>
              <a:t>Balokovo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 NPP reactor compartment automatic control system</a:t>
            </a:r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0FBF1E5-2337-47B3-85CC-326D90B2991B}" type="slidenum">
              <a:rPr lang="en-US" smtClean="0">
                <a:latin typeface="+mj-lt"/>
              </a:rPr>
              <a:pPr/>
              <a:t>48</a:t>
            </a:fld>
            <a:endParaRPr lang="en-US" dirty="0">
              <a:latin typeface="+mj-lt"/>
            </a:endParaRPr>
          </a:p>
        </p:txBody>
      </p:sp>
      <p:sp>
        <p:nvSpPr>
          <p:cNvPr id="7" name="AutoShape 7"/>
          <p:cNvSpPr>
            <a:spLocks/>
          </p:cNvSpPr>
          <p:nvPr/>
        </p:nvSpPr>
        <p:spPr bwMode="auto">
          <a:xfrm>
            <a:off x="250824" y="1431925"/>
            <a:ext cx="8641655" cy="17766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/>
          <a:lstStyle/>
          <a:p>
            <a:pPr marL="136525" indent="-136525">
              <a:lnSpc>
                <a:spcPct val="150000"/>
              </a:lnSpc>
            </a:pPr>
            <a:r>
              <a:rPr lang="en-US" b="1" dirty="0">
                <a:solidFill>
                  <a:srgbClr val="0C0A56"/>
                </a:solidFill>
                <a:latin typeface="+mj-lt"/>
              </a:rPr>
              <a:t>The following is implemented in </a:t>
            </a:r>
            <a:r>
              <a:rPr lang="en-US" sz="1800" b="1" dirty="0">
                <a:solidFill>
                  <a:srgbClr val="0C0A56"/>
                </a:solidFill>
                <a:latin typeface="+mj-lt"/>
              </a:rPr>
              <a:t>SimInTech</a:t>
            </a:r>
            <a:r>
              <a:rPr lang="ru-RU" b="1" dirty="0">
                <a:solidFill>
                  <a:srgbClr val="0C0A56"/>
                </a:solidFill>
                <a:latin typeface="+mj-lt"/>
              </a:rPr>
              <a:t> </a:t>
            </a:r>
            <a:r>
              <a:rPr lang="en-US" b="1" dirty="0">
                <a:solidFill>
                  <a:srgbClr val="0C0A56"/>
                </a:solidFill>
                <a:latin typeface="+mj-lt"/>
              </a:rPr>
              <a:t>environment</a:t>
            </a:r>
            <a:r>
              <a:rPr lang="en-US" sz="1800" b="1" dirty="0">
                <a:solidFill>
                  <a:srgbClr val="0C0A56"/>
                </a:solidFill>
                <a:latin typeface="+mj-lt"/>
              </a:rPr>
              <a:t>:</a:t>
            </a:r>
            <a:r>
              <a:rPr lang="ru-RU" sz="1800" b="1" dirty="0">
                <a:solidFill>
                  <a:srgbClr val="0C0A56"/>
                </a:solidFill>
                <a:latin typeface="+mj-lt"/>
              </a:rPr>
              <a:t> </a:t>
            </a:r>
            <a:endParaRPr lang="ru-RU" sz="1800" b="1" dirty="0">
              <a:solidFill>
                <a:srgbClr val="F3903C"/>
              </a:solidFill>
              <a:latin typeface="+mj-lt"/>
              <a:cs typeface="Arial" pitchFamily="34" charset="0"/>
              <a:sym typeface="Arial" pitchFamily="34" charset="0"/>
            </a:endParaRPr>
          </a:p>
          <a:p>
            <a:pPr marL="136525" indent="-136525">
              <a:lnSpc>
                <a:spcPct val="150000"/>
              </a:lnSpc>
              <a:buClr>
                <a:srgbClr val="F3903C"/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Design of reactor compartment control system</a:t>
            </a:r>
            <a:r>
              <a:rPr lang="ru-RU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;</a:t>
            </a:r>
          </a:p>
          <a:p>
            <a:pPr marL="136525" indent="-136525">
              <a:lnSpc>
                <a:spcPct val="150000"/>
              </a:lnSpc>
              <a:buClr>
                <a:srgbClr val="F3903C"/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Archiving system</a:t>
            </a:r>
            <a:r>
              <a:rPr lang="ru-RU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; </a:t>
            </a:r>
            <a:endParaRPr lang="ru-RU" sz="1800" dirty="0">
              <a:solidFill>
                <a:srgbClr val="0C0A56"/>
              </a:solidFill>
              <a:latin typeface="+mj-lt"/>
              <a:cs typeface="Arial" pitchFamily="34" charset="0"/>
              <a:sym typeface="Arial" pitchFamily="34" charset="0"/>
            </a:endParaRPr>
          </a:p>
          <a:p>
            <a:pPr marL="136525" indent="-136525">
              <a:lnSpc>
                <a:spcPct val="150000"/>
              </a:lnSpc>
              <a:buClr>
                <a:srgbClr val="F3903C"/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Higher-level representation system</a:t>
            </a:r>
            <a:r>
              <a:rPr lang="ru-RU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.</a:t>
            </a:r>
            <a:endParaRPr lang="ru-RU" sz="1800" dirty="0">
              <a:latin typeface="+mj-lt"/>
              <a:cs typeface="Arial" pitchFamily="34" charset="0"/>
              <a:sym typeface="Arial" pitchFamily="34" charset="0"/>
            </a:endParaRPr>
          </a:p>
          <a:p>
            <a:pPr marL="136525" indent="-136525">
              <a:lnSpc>
                <a:spcPct val="150000"/>
              </a:lnSpc>
              <a:buClr>
                <a:srgbClr val="F3903C"/>
              </a:buClr>
              <a:buSzPct val="100000"/>
            </a:pPr>
            <a:endParaRPr lang="ru-RU" sz="1800" dirty="0">
              <a:latin typeface="+mj-lt"/>
              <a:cs typeface="Arial" pitchFamily="34" charset="0"/>
              <a:sym typeface="Arial" pitchFamily="34" charset="0"/>
            </a:endParaRPr>
          </a:p>
          <a:p>
            <a:pPr marL="136525" indent="-136525">
              <a:lnSpc>
                <a:spcPct val="150000"/>
              </a:lnSpc>
            </a:pPr>
            <a:endParaRPr lang="ru-RU" sz="1800" dirty="0">
              <a:latin typeface="+mj-lt"/>
              <a:cs typeface="Arial" pitchFamily="34" charset="0"/>
              <a:sym typeface="Arial" pitchFamily="34" charset="0"/>
            </a:endParaRPr>
          </a:p>
          <a:p>
            <a:pPr marL="136525" indent="-136525">
              <a:lnSpc>
                <a:spcPct val="150000"/>
              </a:lnSpc>
            </a:pPr>
            <a:endParaRPr lang="ru-RU" sz="1800" dirty="0">
              <a:latin typeface="+mj-lt"/>
              <a:cs typeface="Arial" pitchFamily="34" charset="0"/>
              <a:sym typeface="Arial" pitchFamily="34" charset="0"/>
            </a:endParaRPr>
          </a:p>
        </p:txBody>
      </p:sp>
      <p:pic>
        <p:nvPicPr>
          <p:cNvPr id="3" name="Изображение 2" descr="пп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792" y="2431833"/>
            <a:ext cx="3724687" cy="2962492"/>
          </a:xfrm>
          <a:prstGeom prst="rect">
            <a:avLst/>
          </a:prstGeom>
        </p:spPr>
      </p:pic>
      <p:pic>
        <p:nvPicPr>
          <p:cNvPr id="4" name="Изображение 3" descr="fizpribor-logo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970" y="5542697"/>
            <a:ext cx="1841509" cy="528944"/>
          </a:xfrm>
          <a:prstGeom prst="rect">
            <a:avLst/>
          </a:prstGeom>
        </p:spPr>
      </p:pic>
      <p:pic>
        <p:nvPicPr>
          <p:cNvPr id="5" name="Изображение 4" descr="balakov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78" y="5508212"/>
            <a:ext cx="509957" cy="848138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4845" y="4468134"/>
            <a:ext cx="2325068" cy="1743801"/>
          </a:xfrm>
          <a:prstGeom prst="rect">
            <a:avLst/>
          </a:prstGeom>
        </p:spPr>
      </p:pic>
      <p:pic>
        <p:nvPicPr>
          <p:cNvPr id="13" name="Рисунок 12" descr="загруженное.jpg"/>
          <p:cNvPicPr>
            <a:picLocks noChangeAspect="1"/>
          </p:cNvPicPr>
          <p:nvPr/>
        </p:nvPicPr>
        <p:blipFill>
          <a:blip r:embed="rId9"/>
          <a:srcRect l="22201" t="14129" r="24272" b="18462"/>
          <a:stretch>
            <a:fillRect/>
          </a:stretch>
        </p:blipFill>
        <p:spPr>
          <a:xfrm>
            <a:off x="5237903" y="5422007"/>
            <a:ext cx="650039" cy="81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574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 err="1">
                <a:solidFill>
                  <a:srgbClr val="0C0A56"/>
                </a:solidFill>
              </a:rPr>
              <a:t>SPbAEP</a:t>
            </a:r>
            <a:r>
              <a:rPr lang="en-US" sz="3200" dirty="0">
                <a:solidFill>
                  <a:srgbClr val="0C0A56"/>
                </a:solidFill>
              </a:rPr>
              <a:t> Virtual Power Unit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FC000"/>
                </a:solidFill>
                <a:latin typeface="+mj-lt"/>
              </a:rPr>
              <a:t>In 2012 3V Services, LLC</a:t>
            </a:r>
            <a:r>
              <a:rPr lang="ru-RU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took part in creation of a virtual power unit for Joint-Stock Company </a:t>
            </a:r>
            <a:r>
              <a:rPr lang="en-US" dirty="0" err="1">
                <a:solidFill>
                  <a:srgbClr val="FFC000"/>
                </a:solidFill>
                <a:latin typeface="+mj-lt"/>
              </a:rPr>
              <a:t>Atomenergoproekt</a:t>
            </a:r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0FBF1E5-2337-47B3-85CC-326D90B2991B}" type="slidenum">
              <a:rPr lang="en-US" smtClean="0">
                <a:latin typeface="+mj-lt"/>
              </a:rPr>
              <a:pPr/>
              <a:t>49</a:t>
            </a:fld>
            <a:endParaRPr lang="en-US" dirty="0">
              <a:latin typeface="+mj-lt"/>
            </a:endParaRPr>
          </a:p>
        </p:txBody>
      </p:sp>
      <p:sp>
        <p:nvSpPr>
          <p:cNvPr id="7" name="AutoShape 7"/>
          <p:cNvSpPr>
            <a:spLocks/>
          </p:cNvSpPr>
          <p:nvPr/>
        </p:nvSpPr>
        <p:spPr bwMode="auto">
          <a:xfrm>
            <a:off x="250824" y="1431925"/>
            <a:ext cx="8641655" cy="396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/>
          <a:lstStyle/>
          <a:p>
            <a:pPr marL="136525" indent="-136525">
              <a:lnSpc>
                <a:spcPct val="150000"/>
              </a:lnSpc>
            </a:pPr>
            <a:r>
              <a:rPr lang="en-US" sz="1800" b="1" dirty="0">
                <a:solidFill>
                  <a:srgbClr val="0C0A56"/>
                </a:solidFill>
                <a:latin typeface="+mj-lt"/>
              </a:rPr>
              <a:t>SimInTech </a:t>
            </a:r>
            <a:r>
              <a:rPr lang="en-US" b="1" dirty="0">
                <a:solidFill>
                  <a:srgbClr val="0C0A56"/>
                </a:solidFill>
                <a:latin typeface="+mj-lt"/>
              </a:rPr>
              <a:t>software is used for creation of:</a:t>
            </a:r>
            <a:r>
              <a:rPr lang="ru-RU" sz="1800" b="1" dirty="0">
                <a:solidFill>
                  <a:srgbClr val="0C0A56"/>
                </a:solidFill>
                <a:latin typeface="+mj-lt"/>
              </a:rPr>
              <a:t> </a:t>
            </a:r>
            <a:endParaRPr lang="ru-RU" sz="1800" b="1" dirty="0">
              <a:solidFill>
                <a:srgbClr val="F3903C"/>
              </a:solidFill>
              <a:latin typeface="+mj-lt"/>
              <a:cs typeface="Arial" pitchFamily="34" charset="0"/>
              <a:sym typeface="Arial" pitchFamily="34" charset="0"/>
            </a:endParaRPr>
          </a:p>
          <a:p>
            <a:pPr marL="136525" indent="-136525">
              <a:lnSpc>
                <a:spcPct val="150000"/>
              </a:lnSpc>
              <a:buClr>
                <a:srgbClr val="F3903C"/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Model information display video wall</a:t>
            </a:r>
            <a:r>
              <a:rPr lang="ru-RU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;</a:t>
            </a:r>
          </a:p>
          <a:p>
            <a:pPr marL="136525" indent="-136525">
              <a:lnSpc>
                <a:spcPct val="150000"/>
              </a:lnSpc>
              <a:buClr>
                <a:srgbClr val="F3903C"/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Graphics system for creation of thermo-hydraulic models</a:t>
            </a:r>
            <a:r>
              <a:rPr lang="ru-RU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; </a:t>
            </a:r>
            <a:endParaRPr lang="ru-RU" sz="1800" dirty="0">
              <a:solidFill>
                <a:srgbClr val="0C0A56"/>
              </a:solidFill>
              <a:latin typeface="+mj-lt"/>
              <a:cs typeface="Arial" pitchFamily="34" charset="0"/>
              <a:sym typeface="Arial" pitchFamily="34" charset="0"/>
            </a:endParaRPr>
          </a:p>
          <a:p>
            <a:pPr marL="136525" indent="-136525">
              <a:lnSpc>
                <a:spcPct val="150000"/>
              </a:lnSpc>
              <a:buClr>
                <a:srgbClr val="F3903C"/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APCS modeling systems</a:t>
            </a:r>
            <a:r>
              <a:rPr lang="ru-RU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.</a:t>
            </a:r>
            <a:endParaRPr lang="ru-RU" sz="1800" dirty="0">
              <a:latin typeface="+mj-lt"/>
              <a:cs typeface="Arial" pitchFamily="34" charset="0"/>
              <a:sym typeface="Arial" pitchFamily="34" charset="0"/>
            </a:endParaRPr>
          </a:p>
          <a:p>
            <a:pPr marL="136525" indent="-136525">
              <a:lnSpc>
                <a:spcPct val="150000"/>
              </a:lnSpc>
              <a:buClr>
                <a:srgbClr val="F3903C"/>
              </a:buClr>
              <a:buSzPct val="100000"/>
            </a:pPr>
            <a:endParaRPr lang="ru-RU" sz="1800" dirty="0">
              <a:latin typeface="+mj-lt"/>
              <a:cs typeface="Arial" pitchFamily="34" charset="0"/>
              <a:sym typeface="Arial" pitchFamily="34" charset="0"/>
            </a:endParaRPr>
          </a:p>
          <a:p>
            <a:pPr marL="136525" indent="-136525">
              <a:lnSpc>
                <a:spcPct val="150000"/>
              </a:lnSpc>
            </a:pPr>
            <a:endParaRPr lang="ru-RU" sz="1800" dirty="0">
              <a:latin typeface="+mj-lt"/>
              <a:cs typeface="Arial" pitchFamily="34" charset="0"/>
              <a:sym typeface="Arial" pitchFamily="34" charset="0"/>
            </a:endParaRPr>
          </a:p>
          <a:p>
            <a:pPr marL="136525" indent="-136525">
              <a:lnSpc>
                <a:spcPct val="150000"/>
              </a:lnSpc>
            </a:pPr>
            <a:endParaRPr lang="ru-RU" sz="1800" dirty="0">
              <a:latin typeface="+mj-lt"/>
              <a:cs typeface="Arial" pitchFamily="34" charset="0"/>
              <a:sym typeface="Arial" pitchFamily="34" charset="0"/>
            </a:endParaRPr>
          </a:p>
        </p:txBody>
      </p:sp>
      <p:pic>
        <p:nvPicPr>
          <p:cNvPr id="19" name="Рисунок 18" descr="555118_264365573696238_1254937151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330" y="3170221"/>
            <a:ext cx="5256475" cy="2978669"/>
          </a:xfrm>
          <a:prstGeom prst="rect">
            <a:avLst/>
          </a:prstGeom>
        </p:spPr>
      </p:pic>
      <p:pic>
        <p:nvPicPr>
          <p:cNvPr id="20" name="Рисунок 19" descr="logo-spbaep-site_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784" y="5144494"/>
            <a:ext cx="1058451" cy="793838"/>
          </a:xfrm>
          <a:prstGeom prst="rect">
            <a:avLst/>
          </a:prstGeom>
        </p:spPr>
      </p:pic>
      <p:pic>
        <p:nvPicPr>
          <p:cNvPr id="9" name="Рисунок 8" descr="загруженное.jpg"/>
          <p:cNvPicPr>
            <a:picLocks noChangeAspect="1"/>
          </p:cNvPicPr>
          <p:nvPr/>
        </p:nvPicPr>
        <p:blipFill>
          <a:blip r:embed="rId6"/>
          <a:srcRect l="22201" t="14129" r="24272" b="18462"/>
          <a:stretch>
            <a:fillRect/>
          </a:stretch>
        </p:blipFill>
        <p:spPr>
          <a:xfrm>
            <a:off x="2105748" y="5045668"/>
            <a:ext cx="650039" cy="81862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0763" cy="533400"/>
          </a:xfrm>
        </p:spPr>
        <p:txBody>
          <a:bodyPr anchor="b"/>
          <a:lstStyle/>
          <a:p>
            <a:pPr algn="ctr"/>
            <a:r>
              <a:rPr lang="ru-RU" sz="2800" dirty="0">
                <a:solidFill>
                  <a:srgbClr val="0C0A56"/>
                </a:solidFill>
              </a:rPr>
              <a:t> </a:t>
            </a:r>
            <a:r>
              <a:rPr lang="en-US" sz="2800" dirty="0">
                <a:solidFill>
                  <a:srgbClr val="0C0A56"/>
                </a:solidFill>
              </a:rPr>
              <a:t>APCS Programming Problems</a:t>
            </a:r>
            <a:endParaRPr lang="ru-RU" dirty="0"/>
          </a:p>
        </p:txBody>
      </p:sp>
      <p:sp>
        <p:nvSpPr>
          <p:cNvPr id="9219" name="AutoShape 3"/>
          <p:cNvSpPr>
            <a:spLocks/>
          </p:cNvSpPr>
          <p:nvPr/>
        </p:nvSpPr>
        <p:spPr bwMode="auto">
          <a:xfrm>
            <a:off x="250825" y="771525"/>
            <a:ext cx="8640763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C0A56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/>
          <a:lstStyle/>
          <a:p>
            <a:pPr marL="88900" algn="ctr"/>
            <a:r>
              <a:rPr lang="en-US" sz="1800" dirty="0">
                <a:solidFill>
                  <a:srgbClr val="FFC000"/>
                </a:solidFill>
                <a:latin typeface="+mj-lt"/>
              </a:rPr>
              <a:t>Development of APCS for a complex facility requires iterative interaction to be arranged between APCS technologist, designer and programmer. </a:t>
            </a:r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10" name="Picture 7" descr="G:\My Documents\3В  Технологии\РТСОФТ\3D_pipe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836088"/>
            <a:ext cx="1313963" cy="985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" name="Группа 31"/>
          <p:cNvGrpSpPr/>
          <p:nvPr/>
        </p:nvGrpSpPr>
        <p:grpSpPr>
          <a:xfrm>
            <a:off x="980478" y="1805664"/>
            <a:ext cx="2505514" cy="1544876"/>
            <a:chOff x="1795024" y="1618456"/>
            <a:chExt cx="2505514" cy="1544876"/>
          </a:xfrm>
        </p:grpSpPr>
        <p:pic>
          <p:nvPicPr>
            <p:cNvPr id="8" name="Picture 3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40893" y="1618456"/>
              <a:ext cx="481013" cy="466725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9" name="Picture 3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340894" y="2111832"/>
              <a:ext cx="481012" cy="466725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7" name="Picture 9" descr="ACAD_Shem_Zoomed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057400" y="1648880"/>
              <a:ext cx="1283493" cy="962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795024" y="2578557"/>
              <a:ext cx="2505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 algn="ctr">
                <a:buClr>
                  <a:srgbClr val="F3903C"/>
                </a:buClr>
              </a:pPr>
              <a:r>
                <a:rPr lang="en-US" sz="1600" dirty="0">
                  <a:solidFill>
                    <a:srgbClr val="0C0A56"/>
                  </a:solidFill>
                  <a:latin typeface="+mj-lt"/>
                  <a:cs typeface="FranklinGothicBookG"/>
                </a:rPr>
                <a:t>technical specifications</a:t>
              </a:r>
              <a:endParaRPr lang="ru-RU" sz="1600" dirty="0">
                <a:solidFill>
                  <a:srgbClr val="0C0A56"/>
                </a:solidFill>
                <a:latin typeface="+mj-lt"/>
                <a:cs typeface="FranklinGothicBookG"/>
              </a:endParaRPr>
            </a:p>
            <a:p>
              <a:pPr marL="228600" indent="-228600" algn="ctr">
                <a:buClr>
                  <a:srgbClr val="F3903C"/>
                </a:buClr>
              </a:pPr>
              <a:r>
                <a:rPr lang="ru-RU" sz="1600" dirty="0">
                  <a:solidFill>
                    <a:srgbClr val="0C0A56"/>
                  </a:solidFill>
                  <a:latin typeface="+mj-lt"/>
                  <a:cs typeface="FranklinGothicBookG"/>
                </a:rPr>
                <a:t>(</a:t>
              </a:r>
              <a:r>
                <a:rPr lang="en-US" sz="1600" dirty="0">
                  <a:solidFill>
                    <a:srgbClr val="0C0A56"/>
                  </a:solidFill>
                  <a:latin typeface="+mj-lt"/>
                  <a:cs typeface="FranklinGothicBookG"/>
                </a:rPr>
                <a:t>text</a:t>
              </a:r>
              <a:r>
                <a:rPr lang="ru-RU" sz="1600" dirty="0">
                  <a:solidFill>
                    <a:srgbClr val="0C0A56"/>
                  </a:solidFill>
                  <a:latin typeface="+mj-lt"/>
                  <a:cs typeface="FranklinGothicBookG"/>
                </a:rPr>
                <a:t>, </a:t>
              </a:r>
              <a:r>
                <a:rPr lang="en-US" sz="1600" dirty="0">
                  <a:solidFill>
                    <a:srgbClr val="0C0A56"/>
                  </a:solidFill>
                  <a:latin typeface="+mj-lt"/>
                  <a:cs typeface="FranklinGothicBookG"/>
                </a:rPr>
                <a:t>diagrams</a:t>
              </a:r>
              <a:r>
                <a:rPr lang="ru-RU" sz="1600" dirty="0">
                  <a:solidFill>
                    <a:srgbClr val="0C0A56"/>
                  </a:solidFill>
                  <a:latin typeface="+mj-lt"/>
                  <a:cs typeface="FranklinGothicBookG"/>
                </a:rPr>
                <a:t>, </a:t>
              </a:r>
              <a:r>
                <a:rPr lang="en-US" sz="1600" dirty="0">
                  <a:solidFill>
                    <a:srgbClr val="0C0A56"/>
                  </a:solidFill>
                  <a:latin typeface="+mj-lt"/>
                  <a:cs typeface="FranklinGothicBookG"/>
                </a:rPr>
                <a:t>tables</a:t>
              </a:r>
              <a:r>
                <a:rPr lang="ru-RU" sz="1600" dirty="0">
                  <a:solidFill>
                    <a:srgbClr val="0C0A56"/>
                  </a:solidFill>
                  <a:latin typeface="+mj-lt"/>
                  <a:cs typeface="FranklinGothicBookG"/>
                </a:rPr>
                <a:t>) </a:t>
              </a:r>
            </a:p>
          </p:txBody>
        </p:sp>
      </p:grpSp>
      <p:pic>
        <p:nvPicPr>
          <p:cNvPr id="17" name="Рисунок 16" descr="fc0d47e2a3705870601ce63d4c09bc2a_full.jpg"/>
          <p:cNvPicPr>
            <a:picLocks noChangeAspect="1"/>
          </p:cNvPicPr>
          <p:nvPr/>
        </p:nvPicPr>
        <p:blipFill>
          <a:blip r:embed="rId8"/>
          <a:srcRect t="23842" b="10624"/>
          <a:stretch>
            <a:fillRect/>
          </a:stretch>
        </p:blipFill>
        <p:spPr>
          <a:xfrm>
            <a:off x="6505575" y="2669264"/>
            <a:ext cx="2386013" cy="1065373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5546804" y="1920409"/>
            <a:ext cx="1615996" cy="795316"/>
            <a:chOff x="4597192" y="4498877"/>
            <a:chExt cx="1615996" cy="795316"/>
          </a:xfrm>
        </p:grpSpPr>
        <p:pic>
          <p:nvPicPr>
            <p:cNvPr id="20" name="Picture 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670104" y="4498877"/>
              <a:ext cx="1470172" cy="795316"/>
            </a:xfrm>
            <a:prstGeom prst="rect">
              <a:avLst/>
            </a:prstGeom>
            <a:noFill/>
            <a:ln w="9525">
              <a:solidFill>
                <a:srgbClr val="2C3C7D"/>
              </a:solidFill>
              <a:miter lim="800000"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4597192" y="4948415"/>
              <a:ext cx="16159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 algn="ctr">
                <a:buClr>
                  <a:srgbClr val="F3903C"/>
                </a:buClr>
              </a:pPr>
              <a:r>
                <a:rPr lang="en-US" sz="1600" dirty="0">
                  <a:solidFill>
                    <a:srgbClr val="0C0A56"/>
                  </a:solidFill>
                  <a:latin typeface="+mj-lt"/>
                  <a:cs typeface="FranklinGothicBookG"/>
                </a:rPr>
                <a:t>C-program</a:t>
              </a:r>
              <a:endParaRPr lang="ru-RU" sz="1600" dirty="0">
                <a:solidFill>
                  <a:srgbClr val="0C0A56"/>
                </a:solidFill>
                <a:latin typeface="+mj-lt"/>
                <a:cs typeface="FranklinGothicBookG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950177" y="3198509"/>
            <a:ext cx="1983179" cy="1091721"/>
            <a:chOff x="2288221" y="3271055"/>
            <a:chExt cx="1983179" cy="1091721"/>
          </a:xfrm>
        </p:grpSpPr>
        <p:pic>
          <p:nvPicPr>
            <p:cNvPr id="22" name="Picture 10" descr="j0433941[1]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799540" y="3271055"/>
              <a:ext cx="857250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2288221" y="3993444"/>
              <a:ext cx="1983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 algn="ctr">
                <a:buClr>
                  <a:srgbClr val="F3903C"/>
                </a:buClr>
              </a:pPr>
              <a:r>
                <a:rPr lang="en-US" dirty="0">
                  <a:solidFill>
                    <a:srgbClr val="0C0A56"/>
                  </a:solidFill>
                  <a:latin typeface="+mj-lt"/>
                  <a:cs typeface="FranklinGothicBookG"/>
                </a:rPr>
                <a:t>System designer</a:t>
              </a:r>
              <a:endParaRPr lang="ru-RU" dirty="0">
                <a:solidFill>
                  <a:srgbClr val="0C0A56"/>
                </a:solidFill>
                <a:latin typeface="+mj-lt"/>
                <a:cs typeface="FranklinGothicBookG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3485992" y="3198509"/>
            <a:ext cx="1983179" cy="1091721"/>
            <a:chOff x="2288221" y="3271055"/>
            <a:chExt cx="1983179" cy="1091721"/>
          </a:xfrm>
        </p:grpSpPr>
        <p:pic>
          <p:nvPicPr>
            <p:cNvPr id="26" name="Picture 10" descr="j0433941[1]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799540" y="3271055"/>
              <a:ext cx="857250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2288221" y="3993444"/>
              <a:ext cx="1983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 algn="ctr">
                <a:buClr>
                  <a:srgbClr val="F3903C"/>
                </a:buClr>
              </a:pPr>
              <a:r>
                <a:rPr lang="en-US" dirty="0">
                  <a:solidFill>
                    <a:srgbClr val="0C0A56"/>
                  </a:solidFill>
                  <a:latin typeface="+mj-lt"/>
                  <a:cs typeface="FranklinGothicBookG"/>
                </a:rPr>
                <a:t>programmer</a:t>
              </a:r>
              <a:endParaRPr lang="ru-RU" dirty="0">
                <a:solidFill>
                  <a:srgbClr val="0C0A56"/>
                </a:solidFill>
                <a:latin typeface="+mj-lt"/>
                <a:cs typeface="FranklinGothicBookG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50863" y="4987753"/>
            <a:ext cx="2505514" cy="1610104"/>
            <a:chOff x="1316392" y="3966888"/>
            <a:chExt cx="2505514" cy="2072965"/>
          </a:xfrm>
        </p:grpSpPr>
        <p:sp>
          <p:nvSpPr>
            <p:cNvPr id="19" name="TextBox 18"/>
            <p:cNvSpPr txBox="1"/>
            <p:nvPr/>
          </p:nvSpPr>
          <p:spPr>
            <a:xfrm>
              <a:off x="1316392" y="5286971"/>
              <a:ext cx="2505514" cy="752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 algn="ctr">
                <a:buClr>
                  <a:srgbClr val="F3903C"/>
                </a:buClr>
              </a:pPr>
              <a:r>
                <a:rPr lang="en-US" sz="1600" dirty="0">
                  <a:solidFill>
                    <a:srgbClr val="0C0A56"/>
                  </a:solidFill>
                  <a:latin typeface="+mj-lt"/>
                  <a:cs typeface="FranklinGothicBookG"/>
                </a:rPr>
                <a:t>technical specifications </a:t>
              </a:r>
              <a:br>
                <a:rPr lang="en-US" sz="1600" dirty="0">
                  <a:solidFill>
                    <a:srgbClr val="0C0A56"/>
                  </a:solidFill>
                  <a:latin typeface="+mj-lt"/>
                  <a:cs typeface="FranklinGothicBookG"/>
                </a:rPr>
              </a:br>
              <a:r>
                <a:rPr lang="en-US" sz="1600" dirty="0">
                  <a:solidFill>
                    <a:srgbClr val="0C0A56"/>
                  </a:solidFill>
                  <a:latin typeface="+mj-lt"/>
                  <a:cs typeface="FranklinGothicBookG"/>
                </a:rPr>
                <a:t>in SimInTech format</a:t>
              </a:r>
              <a:endParaRPr lang="ru-RU" sz="1600" dirty="0">
                <a:solidFill>
                  <a:srgbClr val="0C0A56"/>
                </a:solidFill>
                <a:latin typeface="+mj-lt"/>
                <a:cs typeface="FranklinGothicBookG"/>
              </a:endParaRPr>
            </a:p>
          </p:txBody>
        </p:sp>
        <p:pic>
          <p:nvPicPr>
            <p:cNvPr id="29" name="Рисунок 28" descr="Схема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61674" y="3966888"/>
              <a:ext cx="1827922" cy="1320080"/>
            </a:xfrm>
            <a:prstGeom prst="rect">
              <a:avLst/>
            </a:prstGeom>
          </p:spPr>
        </p:pic>
      </p:grpSp>
      <p:sp>
        <p:nvSpPr>
          <p:cNvPr id="30" name="Стрелка вправо 29"/>
          <p:cNvSpPr/>
          <p:nvPr/>
        </p:nvSpPr>
        <p:spPr>
          <a:xfrm>
            <a:off x="3366540" y="1950239"/>
            <a:ext cx="2410919" cy="672525"/>
          </a:xfrm>
          <a:prstGeom prst="rightArrow">
            <a:avLst/>
          </a:prstGeom>
          <a:solidFill>
            <a:srgbClr val="C0681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1600" dirty="0">
              <a:latin typeface="+mj-lt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3297810" y="5163850"/>
            <a:ext cx="1736472" cy="795316"/>
            <a:chOff x="4670104" y="4498877"/>
            <a:chExt cx="1615996" cy="795316"/>
          </a:xfrm>
        </p:grpSpPr>
        <p:pic>
          <p:nvPicPr>
            <p:cNvPr id="36" name="Picture 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670104" y="4498877"/>
              <a:ext cx="1470172" cy="795316"/>
            </a:xfrm>
            <a:prstGeom prst="rect">
              <a:avLst/>
            </a:prstGeom>
            <a:noFill/>
            <a:ln w="9525">
              <a:solidFill>
                <a:srgbClr val="2C3C7D"/>
              </a:solidFill>
              <a:miter lim="800000"/>
              <a:headEnd/>
              <a:tailEnd/>
            </a:ln>
          </p:spPr>
        </p:pic>
        <p:sp>
          <p:nvSpPr>
            <p:cNvPr id="37" name="TextBox 36"/>
            <p:cNvSpPr txBox="1"/>
            <p:nvPr/>
          </p:nvSpPr>
          <p:spPr>
            <a:xfrm>
              <a:off x="4670104" y="4955639"/>
              <a:ext cx="16159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 algn="ctr">
                <a:buClr>
                  <a:srgbClr val="F3903C"/>
                </a:buClr>
              </a:pPr>
              <a:r>
                <a:rPr lang="en-US" sz="1600" dirty="0">
                  <a:solidFill>
                    <a:srgbClr val="0C0A56"/>
                  </a:solidFill>
                  <a:latin typeface="+mj-lt"/>
                  <a:cs typeface="FranklinGothicBookG"/>
                </a:rPr>
                <a:t>C-program</a:t>
              </a:r>
              <a:endParaRPr lang="ru-RU" sz="1600" dirty="0">
                <a:solidFill>
                  <a:srgbClr val="0C0A56"/>
                </a:solidFill>
                <a:latin typeface="+mj-lt"/>
                <a:cs typeface="FranklinGothicBookG"/>
              </a:endParaRPr>
            </a:p>
          </p:txBody>
        </p:sp>
      </p:grpSp>
      <p:sp>
        <p:nvSpPr>
          <p:cNvPr id="34" name="Стрелка вправо 33"/>
          <p:cNvSpPr/>
          <p:nvPr/>
        </p:nvSpPr>
        <p:spPr>
          <a:xfrm>
            <a:off x="1941767" y="5163850"/>
            <a:ext cx="1544225" cy="672525"/>
          </a:xfrm>
          <a:prstGeom prst="rightArrow">
            <a:avLst/>
          </a:prstGeom>
          <a:solidFill>
            <a:srgbClr val="0C0A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generation</a:t>
            </a:r>
            <a:endParaRPr lang="ru-RU" sz="1600" dirty="0">
              <a:latin typeface="+mj-lt"/>
            </a:endParaRPr>
          </a:p>
        </p:txBody>
      </p:sp>
      <p:sp>
        <p:nvSpPr>
          <p:cNvPr id="38" name="Выноска-облако 37"/>
          <p:cNvSpPr/>
          <p:nvPr/>
        </p:nvSpPr>
        <p:spPr>
          <a:xfrm>
            <a:off x="2964486" y="2019293"/>
            <a:ext cx="2504685" cy="649971"/>
          </a:xfrm>
          <a:prstGeom prst="cloudCallout">
            <a:avLst>
              <a:gd name="adj1" fmla="val 5755"/>
              <a:gd name="adj2" fmla="val 12435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C0A56"/>
                </a:solidFill>
                <a:latin typeface="+mj-lt"/>
              </a:rPr>
              <a:t>interpretation</a:t>
            </a:r>
            <a:endParaRPr lang="ru-RU" sz="1600" dirty="0">
              <a:solidFill>
                <a:srgbClr val="0C0A56"/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1521" y="1343666"/>
            <a:ext cx="6838367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F3903C"/>
              </a:buClr>
            </a:pPr>
            <a:r>
              <a:rPr lang="en-US" b="1" dirty="0">
                <a:solidFill>
                  <a:srgbClr val="0C0A56"/>
                </a:solidFill>
                <a:latin typeface="+mj-lt"/>
                <a:cs typeface="FranklinGothicBookG"/>
              </a:rPr>
              <a:t>Traditional pattern for development of control programs</a:t>
            </a:r>
            <a:endParaRPr lang="ru-RU" b="1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50825" y="4544145"/>
            <a:ext cx="304628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F3903C"/>
              </a:buClr>
            </a:pPr>
            <a:r>
              <a:rPr lang="en-US" b="1" dirty="0">
                <a:solidFill>
                  <a:srgbClr val="0C0A56"/>
                </a:solidFill>
                <a:latin typeface="+mj-lt"/>
                <a:cs typeface="FranklinGothicBookG"/>
              </a:rPr>
              <a:t>Application of SimInTech</a:t>
            </a:r>
            <a:endParaRPr lang="ru-RU" b="1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sp>
        <p:nvSpPr>
          <p:cNvPr id="41" name="Стрелка вправо 40"/>
          <p:cNvSpPr/>
          <p:nvPr/>
        </p:nvSpPr>
        <p:spPr>
          <a:xfrm>
            <a:off x="2556377" y="3593947"/>
            <a:ext cx="1041846" cy="391779"/>
          </a:xfrm>
          <a:prstGeom prst="rightArrow">
            <a:avLst/>
          </a:prstGeom>
          <a:solidFill>
            <a:srgbClr val="C0681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600" dirty="0">
              <a:latin typeface="+mj-lt"/>
            </a:endParaRPr>
          </a:p>
        </p:txBody>
      </p:sp>
      <p:sp>
        <p:nvSpPr>
          <p:cNvPr id="43" name="Стрелка вправо 42"/>
          <p:cNvSpPr/>
          <p:nvPr/>
        </p:nvSpPr>
        <p:spPr>
          <a:xfrm>
            <a:off x="5216499" y="3529119"/>
            <a:ext cx="1041846" cy="391779"/>
          </a:xfrm>
          <a:prstGeom prst="rightArrow">
            <a:avLst/>
          </a:prstGeom>
          <a:solidFill>
            <a:srgbClr val="C0681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600" dirty="0"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148388" y="3734637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buClr>
                <a:srgbClr val="F3903C"/>
              </a:buClr>
            </a:pPr>
            <a:r>
              <a:rPr lang="en-US" dirty="0">
                <a:solidFill>
                  <a:srgbClr val="FF0000"/>
                </a:solidFill>
                <a:latin typeface="+mj-lt"/>
                <a:cs typeface="FranklinGothicBookG"/>
              </a:rPr>
              <a:t>I$C testing, rectification of programming errors</a:t>
            </a:r>
            <a:endParaRPr lang="ru-RU" dirty="0">
              <a:solidFill>
                <a:srgbClr val="FF0000"/>
              </a:solidFill>
              <a:latin typeface="+mj-lt"/>
              <a:cs typeface="FranklinGothicBookG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46395" y="5020447"/>
            <a:ext cx="39451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rgbClr val="F3903C"/>
              </a:buClr>
              <a:buFont typeface="Wingdings" pitchFamily="2" charset="2"/>
              <a:buChar char="ü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test calculations of algorithms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marL="228600" indent="-228600">
              <a:buClr>
                <a:srgbClr val="F3903C"/>
              </a:buClr>
              <a:buFont typeface="Wingdings" pitchFamily="2" charset="2"/>
              <a:buChar char="ü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no programming errors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marL="228600" indent="-228600">
              <a:buClr>
                <a:srgbClr val="F3903C"/>
              </a:buClr>
              <a:buFont typeface="Wingdings" pitchFamily="2" charset="2"/>
              <a:buChar char="ü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certified C-code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marL="228600" indent="-228600">
              <a:buClr>
                <a:srgbClr val="F3903C"/>
              </a:buClr>
              <a:buFont typeface="Wingdings" pitchFamily="2" charset="2"/>
              <a:buChar char="ü"/>
            </a:pP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100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% compliance with Technical Specifications 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pic>
        <p:nvPicPr>
          <p:cNvPr id="49" name="Рисунок 48" descr="Phycore_b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6081" y="1805664"/>
            <a:ext cx="1335507" cy="801650"/>
          </a:xfrm>
          <a:prstGeom prst="rect">
            <a:avLst/>
          </a:prstGeom>
        </p:spPr>
      </p:pic>
      <p:cxnSp>
        <p:nvCxnSpPr>
          <p:cNvPr id="51" name="Прямая соединительная линия 50"/>
          <p:cNvCxnSpPr/>
          <p:nvPr/>
        </p:nvCxnSpPr>
        <p:spPr>
          <a:xfrm>
            <a:off x="250825" y="4657967"/>
            <a:ext cx="8580094" cy="0"/>
          </a:xfrm>
          <a:prstGeom prst="line">
            <a:avLst/>
          </a:prstGeom>
          <a:ln>
            <a:solidFill>
              <a:srgbClr val="2C3C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fld id="{7FE066A8-5AD0-4166-B985-FDDBEB2E1DB7}" type="slidenum">
              <a:rPr lang="en-US" smtClean="0">
                <a:latin typeface="+mj-lt"/>
              </a:rPr>
              <a:pPr/>
              <a:t>5</a:t>
            </a:fld>
            <a:endParaRPr lang="en-US" dirty="0">
              <a:latin typeface="+mj-lt"/>
            </a:endParaRP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</a:rPr>
              <a:t>OKB SUKHOY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FC000"/>
                </a:solidFill>
                <a:latin typeface="+mj-lt"/>
              </a:rPr>
              <a:t>In 201</a:t>
            </a:r>
            <a:r>
              <a:rPr lang="ru-RU" dirty="0">
                <a:solidFill>
                  <a:srgbClr val="FFC000"/>
                </a:solidFill>
                <a:latin typeface="+mj-lt"/>
              </a:rPr>
              <a:t>6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 OKB SUKHOY started used SimInTech</a:t>
            </a:r>
            <a:r>
              <a:rPr lang="ru-RU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for the digital twin and developed complex 1D model of aircraft</a:t>
            </a:r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0FBF1E5-2337-47B3-85CC-326D90B2991B}" type="slidenum">
              <a:rPr lang="en-US" smtClean="0">
                <a:latin typeface="+mj-lt"/>
              </a:rPr>
              <a:pPr/>
              <a:t>50</a:t>
            </a:fld>
            <a:endParaRPr lang="en-US" dirty="0">
              <a:latin typeface="+mj-lt"/>
            </a:endParaRPr>
          </a:p>
        </p:txBody>
      </p:sp>
      <p:sp>
        <p:nvSpPr>
          <p:cNvPr id="7" name="AutoShape 7"/>
          <p:cNvSpPr>
            <a:spLocks/>
          </p:cNvSpPr>
          <p:nvPr/>
        </p:nvSpPr>
        <p:spPr bwMode="auto">
          <a:xfrm>
            <a:off x="250824" y="1431925"/>
            <a:ext cx="8641655" cy="396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/>
          <a:lstStyle/>
          <a:p>
            <a:pPr marL="136525" indent="-136525">
              <a:lnSpc>
                <a:spcPct val="150000"/>
              </a:lnSpc>
            </a:pPr>
            <a:r>
              <a:rPr lang="en-US" sz="1800" b="1" dirty="0">
                <a:solidFill>
                  <a:srgbClr val="0C0A56"/>
                </a:solidFill>
                <a:latin typeface="+mj-lt"/>
              </a:rPr>
              <a:t>SimInTech </a:t>
            </a:r>
            <a:r>
              <a:rPr lang="en-US" b="1" dirty="0">
                <a:solidFill>
                  <a:srgbClr val="0C0A56"/>
                </a:solidFill>
                <a:latin typeface="+mj-lt"/>
              </a:rPr>
              <a:t>software is used for creation of a complex model of  an aircraft witch include:</a:t>
            </a:r>
            <a:r>
              <a:rPr lang="ru-RU" sz="1800" b="1" dirty="0">
                <a:solidFill>
                  <a:srgbClr val="0C0A56"/>
                </a:solidFill>
                <a:latin typeface="+mj-lt"/>
              </a:rPr>
              <a:t> </a:t>
            </a:r>
            <a:endParaRPr lang="ru-RU" sz="1800" b="1" dirty="0">
              <a:solidFill>
                <a:srgbClr val="F3903C"/>
              </a:solidFill>
              <a:latin typeface="+mj-lt"/>
              <a:cs typeface="Arial" pitchFamily="34" charset="0"/>
              <a:sym typeface="Arial" pitchFamily="34" charset="0"/>
            </a:endParaRPr>
          </a:p>
          <a:p>
            <a:pPr marL="136525" indent="-136525">
              <a:lnSpc>
                <a:spcPct val="150000"/>
              </a:lnSpc>
              <a:buClr>
                <a:srgbClr val="F3903C"/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Control Systems</a:t>
            </a:r>
            <a:r>
              <a:rPr lang="ru-RU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;</a:t>
            </a:r>
          </a:p>
          <a:p>
            <a:pPr marL="136525" indent="-136525">
              <a:lnSpc>
                <a:spcPct val="150000"/>
              </a:lnSpc>
              <a:buClr>
                <a:srgbClr val="F3903C"/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Fuel system</a:t>
            </a:r>
            <a:r>
              <a:rPr lang="ru-RU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; </a:t>
            </a:r>
            <a:endParaRPr lang="en-US" dirty="0">
              <a:solidFill>
                <a:srgbClr val="0C0A56"/>
              </a:solidFill>
              <a:latin typeface="+mj-lt"/>
              <a:cs typeface="Arial" pitchFamily="34" charset="0"/>
              <a:sym typeface="Arial" pitchFamily="34" charset="0"/>
            </a:endParaRPr>
          </a:p>
          <a:p>
            <a:pPr marL="136525" indent="-136525">
              <a:lnSpc>
                <a:spcPct val="150000"/>
              </a:lnSpc>
              <a:buClr>
                <a:srgbClr val="F3903C"/>
              </a:buClr>
              <a:buSzPct val="100000"/>
              <a:buFont typeface="Wingdings" pitchFamily="2" charset="2"/>
              <a:buChar char="§"/>
            </a:pPr>
            <a:r>
              <a:rPr lang="en-US" sz="1800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Electrical syste</a:t>
            </a:r>
            <a:r>
              <a:rPr lang="en-US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m;</a:t>
            </a:r>
          </a:p>
          <a:p>
            <a:pPr marL="136525" indent="-136525">
              <a:lnSpc>
                <a:spcPct val="150000"/>
              </a:lnSpc>
              <a:buClr>
                <a:srgbClr val="F3903C"/>
              </a:buClr>
              <a:buSzPct val="100000"/>
              <a:buFont typeface="Wingdings" pitchFamily="2" charset="2"/>
              <a:buChar char="§"/>
            </a:pPr>
            <a:r>
              <a:rPr lang="en-US" sz="1800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Air condition systems;</a:t>
            </a:r>
          </a:p>
          <a:p>
            <a:pPr marL="136525" indent="-136525">
              <a:lnSpc>
                <a:spcPct val="150000"/>
              </a:lnSpc>
              <a:buClr>
                <a:srgbClr val="F3903C"/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Safety and reliable; </a:t>
            </a:r>
            <a:endParaRPr lang="ru-RU" sz="1800" dirty="0">
              <a:solidFill>
                <a:srgbClr val="0C0A56"/>
              </a:solidFill>
              <a:latin typeface="+mj-lt"/>
              <a:cs typeface="Arial" pitchFamily="34" charset="0"/>
              <a:sym typeface="Arial" pitchFamily="34" charset="0"/>
            </a:endParaRPr>
          </a:p>
          <a:p>
            <a:pPr marL="136525" indent="-136525">
              <a:lnSpc>
                <a:spcPct val="150000"/>
              </a:lnSpc>
              <a:buClr>
                <a:srgbClr val="F3903C"/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APCS modeling systems</a:t>
            </a:r>
            <a:r>
              <a:rPr lang="ru-RU" dirty="0">
                <a:solidFill>
                  <a:srgbClr val="0C0A56"/>
                </a:solidFill>
                <a:latin typeface="+mj-lt"/>
                <a:cs typeface="Arial" pitchFamily="34" charset="0"/>
                <a:sym typeface="Arial" pitchFamily="34" charset="0"/>
              </a:rPr>
              <a:t>.</a:t>
            </a:r>
            <a:endParaRPr lang="ru-RU" sz="1800" dirty="0">
              <a:latin typeface="+mj-lt"/>
              <a:cs typeface="Arial" pitchFamily="34" charset="0"/>
              <a:sym typeface="Arial" pitchFamily="34" charset="0"/>
            </a:endParaRPr>
          </a:p>
          <a:p>
            <a:pPr marL="136525" indent="-136525">
              <a:lnSpc>
                <a:spcPct val="150000"/>
              </a:lnSpc>
              <a:buClr>
                <a:srgbClr val="F3903C"/>
              </a:buClr>
              <a:buSzPct val="100000"/>
            </a:pPr>
            <a:endParaRPr lang="ru-RU" sz="1800" dirty="0">
              <a:latin typeface="+mj-lt"/>
              <a:cs typeface="Arial" pitchFamily="34" charset="0"/>
              <a:sym typeface="Arial" pitchFamily="34" charset="0"/>
            </a:endParaRPr>
          </a:p>
          <a:p>
            <a:pPr marL="136525" indent="-136525">
              <a:lnSpc>
                <a:spcPct val="150000"/>
              </a:lnSpc>
            </a:pPr>
            <a:endParaRPr lang="ru-RU" sz="1800" dirty="0">
              <a:latin typeface="+mj-lt"/>
              <a:cs typeface="Arial" pitchFamily="34" charset="0"/>
              <a:sym typeface="Arial" pitchFamily="34" charset="0"/>
            </a:endParaRPr>
          </a:p>
          <a:p>
            <a:pPr marL="136525" indent="-136525">
              <a:lnSpc>
                <a:spcPct val="150000"/>
              </a:lnSpc>
            </a:pPr>
            <a:endParaRPr lang="ru-RU" sz="1800" dirty="0">
              <a:latin typeface="+mj-lt"/>
              <a:cs typeface="Arial" pitchFamily="34" charset="0"/>
              <a:sym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F14B1F-B5C3-30A2-4D9E-B1F48DACBB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6189200"/>
            <a:ext cx="2089604" cy="47204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C90002-8F53-1EDA-3113-FBC1BC3D7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5484" y="2864628"/>
            <a:ext cx="5416995" cy="301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6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91680" y="5531725"/>
            <a:ext cx="6840760" cy="369332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5616" y="5531725"/>
            <a:ext cx="351656" cy="369332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83332"/>
            <a:ext cx="8640960" cy="533400"/>
          </a:xfrm>
        </p:spPr>
        <p:txBody>
          <a:bodyPr anchor="b">
            <a:noAutofit/>
          </a:bodyPr>
          <a:lstStyle/>
          <a:p>
            <a:pPr algn="l"/>
            <a:r>
              <a:rPr lang="en-US" sz="3200" dirty="0">
                <a:solidFill>
                  <a:srgbClr val="0C0A56"/>
                </a:solidFill>
              </a:rPr>
              <a:t>Content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7FE066A8-5AD0-4166-B985-FDDBEB2E1DB7}" type="slidenum">
              <a:rPr lang="en-US" smtClean="0">
                <a:latin typeface="+mj-lt"/>
              </a:rPr>
              <a:pPr/>
              <a:t>51</a:t>
            </a:fld>
            <a:endParaRPr lang="en-US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5616" y="1489428"/>
            <a:ext cx="7776864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General Information on SimInTech</a:t>
            </a: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 err="1">
                <a:solidFill>
                  <a:srgbClr val="0C0A56"/>
                </a:solidFill>
                <a:latin typeface="+mj-lt"/>
                <a:cs typeface="FranklinGothicBookG"/>
              </a:rPr>
              <a:t>SimInTech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 for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Design and Development of Control Systems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 err="1">
                <a:solidFill>
                  <a:srgbClr val="0C0A56"/>
                </a:solidFill>
                <a:latin typeface="+mj-lt"/>
                <a:cs typeface="FranklinGothicBookG"/>
              </a:rPr>
              <a:t>SimInTech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 Graphics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 err="1">
                <a:solidFill>
                  <a:srgbClr val="0C0A56"/>
                </a:solidFill>
                <a:latin typeface="+mj-lt"/>
                <a:cs typeface="FranklinGothicBookG"/>
              </a:rPr>
              <a:t>SimInTech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Mathematical Core and Code Generation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APCS Design and Development Life Cycle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 err="1">
                <a:solidFill>
                  <a:srgbClr val="0C0A56"/>
                </a:solidFill>
                <a:latin typeface="+mj-lt"/>
                <a:cs typeface="FranklinGothicBookG"/>
              </a:rPr>
              <a:t>NordWind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 Executive Environment</a:t>
            </a: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Main Examples of </a:t>
            </a:r>
            <a:r>
              <a:rPr lang="en-US" dirty="0" err="1">
                <a:solidFill>
                  <a:srgbClr val="0C0A56"/>
                </a:solidFill>
                <a:latin typeface="+mj-lt"/>
                <a:cs typeface="FranklinGothicBookG"/>
              </a:rPr>
              <a:t>SimInTech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 Implementation</a:t>
            </a: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chemeClr val="accent1"/>
                </a:solidFill>
                <a:latin typeface="+mj-lt"/>
                <a:cs typeface="FranklinGothicBookG"/>
              </a:rPr>
              <a:t>Conclusion</a:t>
            </a:r>
            <a:endParaRPr lang="ru-RU" dirty="0">
              <a:solidFill>
                <a:schemeClr val="accent1"/>
              </a:solidFill>
              <a:latin typeface="+mj-lt"/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endParaRPr lang="en-US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</p:spTree>
    <p:extLst>
      <p:ext uri="{BB962C8B-B14F-4D97-AF65-F5344CB8AC3E}">
        <p14:creationId xmlns:p14="http://schemas.microsoft.com/office/powerpoint/2010/main" val="22265793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</a:rPr>
              <a:t>Benefits from </a:t>
            </a:r>
            <a:r>
              <a:rPr lang="en-US" sz="3200" dirty="0" err="1">
                <a:solidFill>
                  <a:srgbClr val="0C0A56"/>
                </a:solidFill>
              </a:rPr>
              <a:t>SimInTech</a:t>
            </a:r>
            <a:r>
              <a:rPr lang="en-US" sz="3200" dirty="0">
                <a:solidFill>
                  <a:srgbClr val="0C0A56"/>
                </a:solidFill>
              </a:rPr>
              <a:t> IDE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FC000"/>
                </a:solidFill>
                <a:latin typeface="+mj-lt"/>
              </a:rPr>
              <a:t>SimInTech</a:t>
            </a:r>
            <a:r>
              <a:rPr lang="ru-RU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provides test calculation in the processes of algorithm designing and excludes the human factor when programming I&amp;C Systems</a:t>
            </a:r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0FBF1E5-2337-47B3-85CC-326D90B2991B}" type="slidenum">
              <a:rPr lang="en-US" smtClean="0">
                <a:latin typeface="+mj-lt"/>
              </a:rPr>
              <a:pPr/>
              <a:t>52</a:t>
            </a:fld>
            <a:endParaRPr lang="en-US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1520" y="1418825"/>
            <a:ext cx="86409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rgbClr val="0C0A56"/>
                </a:solidFill>
                <a:latin typeface="+mj-lt"/>
                <a:cs typeface="FranklinGothicBookG"/>
              </a:rPr>
              <a:t>Reduction of total period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of I&amp;C Systems design due to accelerated programming by controllers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;</a:t>
            </a:r>
          </a:p>
          <a:p>
            <a:pPr marL="228600" indent="-228600" algn="just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rgbClr val="0C0A56"/>
                </a:solidFill>
                <a:latin typeface="+mj-lt"/>
                <a:cs typeface="FranklinGothicBookG"/>
              </a:rPr>
              <a:t>Reduction of commissioning period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due to testing I&amp;C Systems  by means of mathematical models of the object;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marL="228600" indent="-228600" algn="just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rgbClr val="0C0A56"/>
                </a:solidFill>
                <a:latin typeface="+mj-lt"/>
                <a:cs typeface="FranklinGothicBookG"/>
              </a:rPr>
              <a:t>Reduction of errors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in I&amp;C Systems due to the human factor excluded from the process of interpretation of technical specifications by technologists and programmers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.</a:t>
            </a:r>
          </a:p>
          <a:p>
            <a:pPr marL="228600" indent="-228600" algn="just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rgbClr val="0C0A56"/>
                </a:solidFill>
                <a:latin typeface="+mj-lt"/>
                <a:cs typeface="FranklinGothicBookG"/>
              </a:rPr>
              <a:t>Simplified maintenance and upgrading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of I&amp;C Systems  due to documented design information available as algorithm function block diagrams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.</a:t>
            </a:r>
          </a:p>
          <a:p>
            <a:pPr marL="228600" indent="-228600" algn="just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rgbClr val="0C0A56"/>
                </a:solidFill>
                <a:latin typeface="+mj-lt"/>
                <a:cs typeface="FranklinGothicBookG"/>
              </a:rPr>
              <a:t>Generally improved quality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of I&amp;C Systems  along with </a:t>
            </a:r>
            <a:r>
              <a:rPr lang="en-US" b="1" dirty="0">
                <a:solidFill>
                  <a:srgbClr val="0C0A56"/>
                </a:solidFill>
                <a:latin typeface="+mj-lt"/>
                <a:cs typeface="FranklinGothicBookG"/>
              </a:rPr>
              <a:t>cost effectiveness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and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 </a:t>
            </a:r>
            <a:r>
              <a:rPr lang="en-US" b="1" dirty="0">
                <a:solidFill>
                  <a:srgbClr val="0C0A56"/>
                </a:solidFill>
                <a:latin typeface="+mj-lt"/>
                <a:cs typeface="FranklinGothicBookG"/>
              </a:rPr>
              <a:t>reduction of design period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9943" y="3124200"/>
            <a:ext cx="2424113" cy="1905000"/>
          </a:xfrm>
        </p:spPr>
        <p:txBody>
          <a:bodyPr>
            <a:normAutofit fontScale="85000" lnSpcReduction="20000"/>
          </a:bodyPr>
          <a:lstStyle/>
          <a:p>
            <a:pPr marL="7200" lvl="1" algn="l">
              <a:lnSpc>
                <a:spcPct val="220000"/>
              </a:lnSpc>
              <a:spcBef>
                <a:spcPts val="1200"/>
              </a:spcBef>
              <a:buClr>
                <a:srgbClr val="FF6600"/>
              </a:buClr>
              <a:buFont typeface="Wingdings" charset="2"/>
              <a:buChar char="§"/>
            </a:pPr>
            <a:r>
              <a:rPr lang="ru-RU" sz="1900" noProof="1">
                <a:solidFill>
                  <a:schemeClr val="bg1">
                    <a:lumMod val="75000"/>
                  </a:schemeClr>
                </a:solidFill>
                <a:latin typeface="Arial"/>
              </a:rPr>
              <a:t> </a:t>
            </a:r>
            <a:r>
              <a:rPr lang="en-US" sz="1900" noProof="1">
                <a:solidFill>
                  <a:srgbClr val="0C0A56"/>
                </a:solidFill>
                <a:latin typeface="Arial"/>
              </a:rPr>
              <a:t>3V Services, LLC</a:t>
            </a:r>
            <a:endParaRPr lang="ru-RU" sz="1900" noProof="1">
              <a:solidFill>
                <a:srgbClr val="0C0A56"/>
              </a:solidFill>
              <a:latin typeface="Arial"/>
            </a:endParaRPr>
          </a:p>
          <a:p>
            <a:pPr marL="7200" lvl="1" algn="l">
              <a:lnSpc>
                <a:spcPct val="220000"/>
              </a:lnSpc>
              <a:spcBef>
                <a:spcPts val="1200"/>
              </a:spcBef>
              <a:buClr>
                <a:srgbClr val="FF6600"/>
              </a:buClr>
              <a:buFont typeface="Wingdings" charset="2"/>
              <a:buChar char="§"/>
            </a:pPr>
            <a:r>
              <a:rPr lang="ru-RU" sz="1900" noProof="1">
                <a:solidFill>
                  <a:srgbClr val="0C0A56"/>
                </a:solidFill>
                <a:latin typeface="Arial"/>
              </a:rPr>
              <a:t> +7 (495) 221 22 53</a:t>
            </a:r>
            <a:endParaRPr lang="de-DE" sz="1900" dirty="0">
              <a:solidFill>
                <a:srgbClr val="0C0A56"/>
              </a:solidFill>
              <a:latin typeface="Arial"/>
            </a:endParaRPr>
          </a:p>
          <a:p>
            <a:pPr marL="7200" lvl="1" algn="l">
              <a:lnSpc>
                <a:spcPct val="220000"/>
              </a:lnSpc>
              <a:spcBef>
                <a:spcPts val="1200"/>
              </a:spcBef>
              <a:buClr>
                <a:srgbClr val="FF6600"/>
              </a:buClr>
              <a:buFont typeface="Wingdings" charset="2"/>
              <a:buChar char="§"/>
            </a:pPr>
            <a:r>
              <a:rPr lang="de-DE" sz="1900" dirty="0">
                <a:solidFill>
                  <a:srgbClr val="0C0A56"/>
                </a:solidFill>
                <a:latin typeface="Arial"/>
              </a:rPr>
              <a:t> </a:t>
            </a:r>
            <a:r>
              <a:rPr lang="en-US" sz="1900" dirty="0">
                <a:solidFill>
                  <a:srgbClr val="0C0A56"/>
                </a:solidFill>
                <a:latin typeface="Arial"/>
              </a:rPr>
              <a:t>info@3v-services.com</a:t>
            </a:r>
            <a:endParaRPr lang="ru-RU" sz="1900" dirty="0">
              <a:solidFill>
                <a:srgbClr val="0C0A56"/>
              </a:solidFill>
              <a:latin typeface="Arial"/>
            </a:endParaRPr>
          </a:p>
          <a:p>
            <a:pPr algn="l"/>
            <a:endParaRPr lang="en-US" sz="1100" dirty="0">
              <a:solidFill>
                <a:srgbClr val="0C0A56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</a:rPr>
              <a:t>General Application Pattern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FC000"/>
                </a:solidFill>
                <a:latin typeface="+mj-lt"/>
              </a:rPr>
              <a:t>Development of control algorithm in graphics environment as a checkable mathematical model and generation of C-code directly from the model</a:t>
            </a:r>
            <a:r>
              <a:rPr lang="ru-RU" dirty="0">
                <a:solidFill>
                  <a:srgbClr val="FFC000"/>
                </a:solidFill>
                <a:latin typeface="+mj-lt"/>
              </a:rPr>
              <a:t>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64288" y="4485605"/>
            <a:ext cx="844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2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0%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ight Arrow 12"/>
          <p:cNvSpPr/>
          <p:nvPr/>
        </p:nvSpPr>
        <p:spPr>
          <a:xfrm>
            <a:off x="251520" y="1556792"/>
            <a:ext cx="1944216" cy="620792"/>
          </a:xfrm>
          <a:prstGeom prst="rightArrow">
            <a:avLst>
              <a:gd name="adj1" fmla="val 100000"/>
              <a:gd name="adj2" fmla="val 36191"/>
            </a:avLst>
          </a:prstGeom>
          <a:solidFill>
            <a:srgbClr val="2C3C7D"/>
          </a:solidFill>
          <a:ln w="50800">
            <a:solidFill>
              <a:srgbClr val="F390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US" dirty="0">
                <a:latin typeface="+mj-lt"/>
              </a:rPr>
              <a:t>idea </a:t>
            </a:r>
            <a:r>
              <a:rPr lang="ru-RU" dirty="0">
                <a:latin typeface="+mj-lt"/>
              </a:rPr>
              <a:t>(</a:t>
            </a:r>
            <a:r>
              <a:rPr lang="en-US" dirty="0">
                <a:latin typeface="+mj-lt"/>
              </a:rPr>
              <a:t>model</a:t>
            </a:r>
            <a:r>
              <a:rPr lang="ru-RU" dirty="0">
                <a:latin typeface="+mj-lt"/>
              </a:rPr>
              <a:t>)</a:t>
            </a:r>
          </a:p>
        </p:txBody>
      </p:sp>
      <p:sp>
        <p:nvSpPr>
          <p:cNvPr id="12" name="Right Arrow 12"/>
          <p:cNvSpPr/>
          <p:nvPr/>
        </p:nvSpPr>
        <p:spPr>
          <a:xfrm>
            <a:off x="2555776" y="1556792"/>
            <a:ext cx="1944216" cy="620792"/>
          </a:xfrm>
          <a:prstGeom prst="rightArrow">
            <a:avLst>
              <a:gd name="adj1" fmla="val 100000"/>
              <a:gd name="adj2" fmla="val 36191"/>
            </a:avLst>
          </a:prstGeom>
          <a:solidFill>
            <a:srgbClr val="2C3C7D"/>
          </a:solidFill>
          <a:ln w="50800">
            <a:solidFill>
              <a:srgbClr val="F390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US" dirty="0">
                <a:latin typeface="+mj-lt"/>
              </a:rPr>
              <a:t>algorithm</a:t>
            </a:r>
            <a:endParaRPr lang="ru-RU" dirty="0">
              <a:latin typeface="+mj-lt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4858584" y="1556792"/>
            <a:ext cx="1944216" cy="620792"/>
          </a:xfrm>
          <a:prstGeom prst="rightArrow">
            <a:avLst>
              <a:gd name="adj1" fmla="val 100000"/>
              <a:gd name="adj2" fmla="val 33122"/>
            </a:avLst>
          </a:prstGeom>
          <a:solidFill>
            <a:srgbClr val="2C3C7D"/>
          </a:solidFill>
          <a:ln w="50800">
            <a:solidFill>
              <a:srgbClr val="F390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US" dirty="0">
                <a:latin typeface="+mj-lt"/>
              </a:rPr>
              <a:t>C-program</a:t>
            </a:r>
            <a:endParaRPr lang="ru-RU" dirty="0">
              <a:latin typeface="+mj-lt"/>
            </a:endParaRPr>
          </a:p>
        </p:txBody>
      </p:sp>
      <p:sp>
        <p:nvSpPr>
          <p:cNvPr id="17" name="Right Arrow 12"/>
          <p:cNvSpPr/>
          <p:nvPr/>
        </p:nvSpPr>
        <p:spPr>
          <a:xfrm>
            <a:off x="7164288" y="1556792"/>
            <a:ext cx="1728192" cy="620792"/>
          </a:xfrm>
          <a:prstGeom prst="rightArrow">
            <a:avLst>
              <a:gd name="adj1" fmla="val 100000"/>
              <a:gd name="adj2" fmla="val 0"/>
            </a:avLst>
          </a:prstGeom>
          <a:solidFill>
            <a:srgbClr val="2C3C7D"/>
          </a:solidFill>
          <a:ln w="50800">
            <a:solidFill>
              <a:srgbClr val="F390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US" dirty="0">
                <a:latin typeface="+mj-lt"/>
              </a:rPr>
              <a:t>controller</a:t>
            </a:r>
            <a:endParaRPr lang="ru-RU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5620" y="2375759"/>
            <a:ext cx="1506860" cy="126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07783" y="3068960"/>
            <a:ext cx="850776" cy="600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59711" y="4454828"/>
            <a:ext cx="1498848" cy="1364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Схема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968" y="2492896"/>
            <a:ext cx="4605616" cy="3326061"/>
          </a:xfrm>
          <a:prstGeom prst="rect">
            <a:avLst/>
          </a:prstGeom>
        </p:spPr>
      </p:pic>
      <p:sp>
        <p:nvSpPr>
          <p:cNvPr id="19" name="Right Arrow 12"/>
          <p:cNvSpPr/>
          <p:nvPr/>
        </p:nvSpPr>
        <p:spPr>
          <a:xfrm>
            <a:off x="5940153" y="2699628"/>
            <a:ext cx="1314938" cy="310396"/>
          </a:xfrm>
          <a:prstGeom prst="rightArrow">
            <a:avLst/>
          </a:prstGeom>
          <a:solidFill>
            <a:srgbClr val="2C3C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3936472" y="2699628"/>
            <a:ext cx="1838965" cy="369332"/>
          </a:xfrm>
          <a:prstGeom prst="rect">
            <a:avLst/>
          </a:prstGeom>
          <a:solidFill>
            <a:schemeClr val="bg1"/>
          </a:solidFill>
          <a:ln w="22225">
            <a:solidFill>
              <a:srgbClr val="2C3C7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code generation</a:t>
            </a:r>
            <a:endParaRPr lang="ru-RU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16493" y="4131662"/>
            <a:ext cx="1484182" cy="646331"/>
          </a:xfrm>
          <a:prstGeom prst="rect">
            <a:avLst/>
          </a:prstGeom>
          <a:solidFill>
            <a:schemeClr val="bg1"/>
          </a:solidFill>
          <a:ln w="22225">
            <a:solidFill>
              <a:srgbClr val="2C3C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data exchange</a:t>
            </a:r>
            <a:endParaRPr lang="ru-RU" dirty="0">
              <a:latin typeface="+mj-lt"/>
            </a:endParaRPr>
          </a:p>
        </p:txBody>
      </p:sp>
      <p:sp>
        <p:nvSpPr>
          <p:cNvPr id="23" name="Right Arrow 12"/>
          <p:cNvSpPr/>
          <p:nvPr/>
        </p:nvSpPr>
        <p:spPr>
          <a:xfrm rot="5400000">
            <a:off x="7697116" y="3987612"/>
            <a:ext cx="624035" cy="310396"/>
          </a:xfrm>
          <a:prstGeom prst="rightArrow">
            <a:avLst/>
          </a:prstGeom>
          <a:solidFill>
            <a:srgbClr val="2C3C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26" name="Двойная стрелка влево/вправо 25"/>
          <p:cNvSpPr/>
          <p:nvPr/>
        </p:nvSpPr>
        <p:spPr>
          <a:xfrm>
            <a:off x="5780695" y="3933056"/>
            <a:ext cx="1224135" cy="198606"/>
          </a:xfrm>
          <a:prstGeom prst="leftRight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27" name="Двойная стрелка влево/вправо 26"/>
          <p:cNvSpPr/>
          <p:nvPr/>
        </p:nvSpPr>
        <p:spPr>
          <a:xfrm>
            <a:off x="5780695" y="4724856"/>
            <a:ext cx="1224135" cy="198606"/>
          </a:xfrm>
          <a:prstGeom prst="leftRight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52968" y="5818957"/>
            <a:ext cx="5687185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F3903C"/>
              </a:buClr>
            </a:pPr>
            <a:r>
              <a:rPr lang="en-US" b="1" dirty="0">
                <a:solidFill>
                  <a:srgbClr val="0C0A56"/>
                </a:solidFill>
                <a:latin typeface="+mj-lt"/>
                <a:cs typeface="FranklinGothicBookG"/>
              </a:rPr>
              <a:t>Algorithm designing IDE</a:t>
            </a:r>
            <a:endParaRPr lang="ru-RU" b="1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622394" y="5818958"/>
            <a:ext cx="1083875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F3903C"/>
              </a:buClr>
            </a:pPr>
            <a:r>
              <a:rPr lang="en-US" b="1" dirty="0">
                <a:solidFill>
                  <a:srgbClr val="0C0A56"/>
                </a:solidFill>
                <a:latin typeface="+mj-lt"/>
                <a:cs typeface="FranklinGothicBookG"/>
              </a:rPr>
              <a:t>APCS</a:t>
            </a:r>
            <a:endParaRPr lang="ru-RU" b="1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246130" y="3409836"/>
            <a:ext cx="2376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ctr">
              <a:buClr>
                <a:srgbClr val="F3903C"/>
              </a:buClr>
            </a:pPr>
            <a:r>
              <a:rPr lang="en-US" sz="1400" dirty="0">
                <a:solidFill>
                  <a:srgbClr val="0C0A56"/>
                </a:solidFill>
                <a:latin typeface="+mj-lt"/>
                <a:cs typeface="FranklinGothicBookG"/>
              </a:rPr>
              <a:t>program debugging </a:t>
            </a:r>
            <a:br>
              <a:rPr lang="en-US" sz="1400" dirty="0">
                <a:solidFill>
                  <a:srgbClr val="0C0A56"/>
                </a:solidFill>
                <a:latin typeface="+mj-lt"/>
                <a:cs typeface="FranklinGothicBookG"/>
              </a:rPr>
            </a:br>
            <a:r>
              <a:rPr lang="en-US" sz="1400" dirty="0">
                <a:solidFill>
                  <a:srgbClr val="0C0A56"/>
                </a:solidFill>
                <a:latin typeface="+mj-lt"/>
                <a:cs typeface="FranklinGothicBookG"/>
              </a:rPr>
              <a:t>in controller</a:t>
            </a:r>
            <a:endParaRPr lang="ru-RU" sz="1400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246130" y="4923462"/>
            <a:ext cx="2376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ctr">
              <a:buClr>
                <a:srgbClr val="F3903C"/>
              </a:buClr>
            </a:pPr>
            <a:r>
              <a:rPr lang="en-US" sz="1400" dirty="0">
                <a:solidFill>
                  <a:srgbClr val="0C0A56"/>
                </a:solidFill>
                <a:latin typeface="+mj-lt"/>
                <a:cs typeface="FranklinGothicBookG"/>
              </a:rPr>
              <a:t>I&amp;C testing</a:t>
            </a:r>
            <a:endParaRPr lang="ru-RU" sz="1400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54EAF81E-52C0-4757-B648-123E19866D88}" type="slidenum">
              <a:rPr lang="en-US" smtClean="0">
                <a:latin typeface="+mj-lt"/>
              </a:rPr>
              <a:pPr/>
              <a:t>6</a:t>
            </a:fld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</a:rPr>
              <a:t>Solution Capabilities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FC000"/>
                </a:solidFill>
                <a:latin typeface="+mj-lt"/>
              </a:rPr>
              <a:t>SimInTech  visual design environment is a solution for replacing the traditional “manual” programming of controllers</a:t>
            </a:r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4485605"/>
            <a:ext cx="844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2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0%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0" y="1556792"/>
            <a:ext cx="864096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C0A56"/>
                </a:solidFill>
                <a:latin typeface="+mj-lt"/>
              </a:rPr>
              <a:t>SimInTech</a:t>
            </a:r>
            <a:r>
              <a:rPr lang="ru-RU" b="1" dirty="0">
                <a:solidFill>
                  <a:srgbClr val="0C0A56"/>
                </a:solidFill>
                <a:latin typeface="+mj-lt"/>
              </a:rPr>
              <a:t> </a:t>
            </a:r>
            <a:r>
              <a:rPr lang="en-US" b="1" dirty="0">
                <a:solidFill>
                  <a:srgbClr val="0C0A56"/>
                </a:solidFill>
                <a:latin typeface="+mj-lt"/>
              </a:rPr>
              <a:t>ensures the following functions</a:t>
            </a:r>
            <a:r>
              <a:rPr lang="ru-RU" b="1" dirty="0">
                <a:solidFill>
                  <a:srgbClr val="0C0A56"/>
                </a:solidFill>
                <a:latin typeface="+mj-lt"/>
              </a:rPr>
              <a:t>:</a:t>
            </a:r>
            <a:endParaRPr lang="ru-RU" b="1" dirty="0">
              <a:solidFill>
                <a:srgbClr val="F3903C"/>
              </a:solidFill>
              <a:latin typeface="+mj-lt"/>
              <a:cs typeface="FranklinGothicBookG"/>
            </a:endParaRP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check of control algorithms by modeling, including a model of an object under control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;</a:t>
            </a: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development of documents related to the design of control algorithms;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feedback among algorithm designers and I&amp;C hardware executers; 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automated monitoring of introduction of changes into control algorithms; 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representation of algorithm operations within a device in debugging mode;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classification of data on I&amp;C algorithms within the whole life cycle of an object; 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marL="228600" indent="-228600">
              <a:lnSpc>
                <a:spcPct val="150000"/>
              </a:lnSpc>
              <a:buClr>
                <a:srgbClr val="F3903C"/>
              </a:buClr>
              <a:buFont typeface="Wingdings" charset="2"/>
              <a:buChar char="§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storage and re-use of ready design solutions and projects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.</a:t>
            </a:r>
            <a:endParaRPr lang="ru-RU" spc="300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F1DB8DBA-8113-4704-99BB-625CC3443739}" type="slidenum">
              <a:rPr lang="en-US" smtClean="0">
                <a:latin typeface="+mj-lt"/>
              </a:rPr>
              <a:pPr/>
              <a:t>7</a:t>
            </a:fld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91680" y="2252214"/>
            <a:ext cx="6840760" cy="369332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5616" y="2252214"/>
            <a:ext cx="351656" cy="369332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83332"/>
            <a:ext cx="8640960" cy="533400"/>
          </a:xfrm>
        </p:spPr>
        <p:txBody>
          <a:bodyPr anchor="b">
            <a:noAutofit/>
          </a:bodyPr>
          <a:lstStyle/>
          <a:p>
            <a:pPr algn="l"/>
            <a:r>
              <a:rPr lang="en-US" sz="3200" dirty="0">
                <a:solidFill>
                  <a:srgbClr val="0C0A56"/>
                </a:solidFill>
              </a:rPr>
              <a:t>Content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7FE066A8-5AD0-4166-B985-FDDBEB2E1DB7}" type="slidenum">
              <a:rPr lang="en-US" smtClean="0">
                <a:latin typeface="+mj-lt"/>
              </a:rPr>
              <a:pPr/>
              <a:t>8</a:t>
            </a:fld>
            <a:endParaRPr lang="en-US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5616" y="1489428"/>
            <a:ext cx="7776864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General Information on SimInTech</a:t>
            </a: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 err="1">
                <a:solidFill>
                  <a:schemeClr val="accent1"/>
                </a:solidFill>
                <a:latin typeface="+mj-lt"/>
                <a:cs typeface="FranklinGothicBookG"/>
              </a:rPr>
              <a:t>SimInTech</a:t>
            </a:r>
            <a:r>
              <a:rPr lang="en-US" dirty="0">
                <a:solidFill>
                  <a:schemeClr val="accent1"/>
                </a:solidFill>
                <a:latin typeface="+mj-lt"/>
                <a:cs typeface="FranklinGothicBookG"/>
              </a:rPr>
              <a:t> for</a:t>
            </a:r>
            <a:r>
              <a:rPr lang="ru-RU" dirty="0">
                <a:solidFill>
                  <a:schemeClr val="accent1"/>
                </a:solidFill>
                <a:latin typeface="+mj-lt"/>
                <a:cs typeface="FranklinGothicBookG"/>
              </a:rPr>
              <a:t> </a:t>
            </a:r>
            <a:r>
              <a:rPr lang="en-US" dirty="0">
                <a:solidFill>
                  <a:schemeClr val="accent1"/>
                </a:solidFill>
                <a:latin typeface="+mj-lt"/>
                <a:cs typeface="FranklinGothicBookG"/>
              </a:rPr>
              <a:t>Design and Development of Control Systems</a:t>
            </a:r>
            <a:endParaRPr lang="ru-RU" dirty="0">
              <a:solidFill>
                <a:schemeClr val="accent1"/>
              </a:solidFill>
              <a:latin typeface="+mj-lt"/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SimInTech Graphics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SimInTech</a:t>
            </a:r>
            <a:r>
              <a:rPr lang="ru-RU" dirty="0">
                <a:solidFill>
                  <a:srgbClr val="0C0A56"/>
                </a:solidFill>
                <a:latin typeface="+mj-lt"/>
                <a:cs typeface="FranklinGothicBookG"/>
              </a:rPr>
              <a:t> 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Mathematical Core and Code Generation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I&amp;C Design and Development Life Cycle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 err="1">
                <a:solidFill>
                  <a:srgbClr val="0C0A56"/>
                </a:solidFill>
                <a:latin typeface="+mj-lt"/>
                <a:cs typeface="FranklinGothicBookG"/>
              </a:rPr>
              <a:t>NordWind</a:t>
            </a: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 Executive Environment</a:t>
            </a: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Main Examples of SimInTech Implementation</a:t>
            </a: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r>
              <a:rPr lang="en-US" dirty="0">
                <a:solidFill>
                  <a:srgbClr val="0C0A56"/>
                </a:solidFill>
                <a:latin typeface="+mj-lt"/>
                <a:cs typeface="FranklinGothicBookG"/>
              </a:rPr>
              <a:t>Conclusion</a:t>
            </a:r>
            <a:endParaRPr lang="ru-RU" dirty="0">
              <a:solidFill>
                <a:srgbClr val="0C0A56"/>
              </a:solidFill>
              <a:latin typeface="+mj-lt"/>
              <a:cs typeface="FranklinGothicBookG"/>
            </a:endParaRPr>
          </a:p>
          <a:p>
            <a:pPr indent="-522000">
              <a:lnSpc>
                <a:spcPct val="200000"/>
              </a:lnSpc>
              <a:buClr>
                <a:srgbClr val="F3903C"/>
              </a:buClr>
              <a:buFont typeface="+mj-lt"/>
              <a:buAutoNum type="arabicPeriod"/>
            </a:pPr>
            <a:endParaRPr lang="en-US" dirty="0">
              <a:solidFill>
                <a:srgbClr val="0C0A56"/>
              </a:solidFill>
              <a:latin typeface="+mj-lt"/>
              <a:cs typeface="FranklinGothicBookG"/>
            </a:endParaRPr>
          </a:p>
        </p:txBody>
      </p:sp>
    </p:spTree>
    <p:extLst>
      <p:ext uri="{BB962C8B-B14F-4D97-AF65-F5344CB8AC3E}">
        <p14:creationId xmlns:p14="http://schemas.microsoft.com/office/powerpoint/2010/main" val="3438163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7218024"/>
              </p:ext>
            </p:extLst>
          </p:nvPr>
        </p:nvGraphicFramePr>
        <p:xfrm>
          <a:off x="251520" y="1556792"/>
          <a:ext cx="8640960" cy="4896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Right Arrow 12"/>
          <p:cNvSpPr/>
          <p:nvPr/>
        </p:nvSpPr>
        <p:spPr>
          <a:xfrm>
            <a:off x="5799275" y="1556792"/>
            <a:ext cx="441049" cy="620792"/>
          </a:xfrm>
          <a:prstGeom prst="rightArrow">
            <a:avLst/>
          </a:prstGeom>
          <a:solidFill>
            <a:srgbClr val="2C3C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</a:rPr>
              <a:t>APCS Development Process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FC000"/>
                </a:solidFill>
                <a:latin typeface="+mj-lt"/>
              </a:rPr>
              <a:t>SimInTech contains all tools required for complete automation of programming </a:t>
            </a:r>
            <a:br>
              <a:rPr lang="en-US" dirty="0">
                <a:solidFill>
                  <a:srgbClr val="FFC000"/>
                </a:solidFill>
                <a:latin typeface="+mj-lt"/>
              </a:rPr>
            </a:br>
            <a:r>
              <a:rPr lang="en-US" dirty="0">
                <a:solidFill>
                  <a:srgbClr val="FFC000"/>
                </a:solidFill>
                <a:latin typeface="+mj-lt"/>
              </a:rPr>
              <a:t>and debugging application software for computer based I&amp;C </a:t>
            </a:r>
            <a:r>
              <a:rPr lang="en-US" dirty="0" err="1">
                <a:solidFill>
                  <a:srgbClr val="FFC000"/>
                </a:solidFill>
                <a:latin typeface="+mj-lt"/>
              </a:rPr>
              <a:t>Systemes</a:t>
            </a:r>
            <a:endParaRPr lang="ru-RU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5184" y="4485605"/>
            <a:ext cx="2076927" cy="163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30010" y="5085183"/>
            <a:ext cx="1824201" cy="136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76256" y="4768854"/>
            <a:ext cx="1792565" cy="1349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ight Arrow 12"/>
          <p:cNvSpPr/>
          <p:nvPr/>
        </p:nvSpPr>
        <p:spPr>
          <a:xfrm>
            <a:off x="2915816" y="1556792"/>
            <a:ext cx="576064" cy="620792"/>
          </a:xfrm>
          <a:prstGeom prst="rightArrow">
            <a:avLst/>
          </a:prstGeom>
          <a:solidFill>
            <a:srgbClr val="2C3C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198A265F-7F14-4F4C-858B-7D6FF1EF1DD9}" type="slidenum">
              <a:rPr lang="en-US" smtClean="0">
                <a:latin typeface="+mj-lt"/>
              </a:rPr>
              <a:pPr/>
              <a:t>9</a:t>
            </a:fld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92630</TotalTime>
  <Words>3888</Words>
  <Application>Microsoft Macintosh PowerPoint</Application>
  <PresentationFormat>Экран (4:3)</PresentationFormat>
  <Paragraphs>650</Paragraphs>
  <Slides>53</Slides>
  <Notes>53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8" baseType="lpstr">
      <vt:lpstr>Arial</vt:lpstr>
      <vt:lpstr>Calibri</vt:lpstr>
      <vt:lpstr>FranklinGothicBookG</vt:lpstr>
      <vt:lpstr>Wingdings</vt:lpstr>
      <vt:lpstr>Office Theme</vt:lpstr>
      <vt:lpstr>Презентация PowerPoint</vt:lpstr>
      <vt:lpstr>Content</vt:lpstr>
      <vt:lpstr>Challenge</vt:lpstr>
      <vt:lpstr> What is SimInTech Main Purpose ?</vt:lpstr>
      <vt:lpstr> APCS Programming Problems</vt:lpstr>
      <vt:lpstr>General Application Pattern</vt:lpstr>
      <vt:lpstr>Solution Capabilities</vt:lpstr>
      <vt:lpstr>Content</vt:lpstr>
      <vt:lpstr>APCS Development Process</vt:lpstr>
      <vt:lpstr>Algorithm Design</vt:lpstr>
      <vt:lpstr>Signal Database</vt:lpstr>
      <vt:lpstr>Visual Design</vt:lpstr>
      <vt:lpstr>Custom Diagrams Form</vt:lpstr>
      <vt:lpstr>Vector Signals Processing</vt:lpstr>
      <vt:lpstr>Test Simulation</vt:lpstr>
      <vt:lpstr>Complex Simulation</vt:lpstr>
      <vt:lpstr>Integrated Model of an Object</vt:lpstr>
      <vt:lpstr>Content</vt:lpstr>
      <vt:lpstr>High-Level Representation System</vt:lpstr>
      <vt:lpstr>Representation and Control of Processes</vt:lpstr>
      <vt:lpstr>Video Frame Ergonomics Testing</vt:lpstr>
      <vt:lpstr>Signal Processing Automation</vt:lpstr>
      <vt:lpstr>Content</vt:lpstr>
      <vt:lpstr>Analysis of Algorithm Calculation Diagram</vt:lpstr>
      <vt:lpstr>Initial Code Generation by Diagram</vt:lpstr>
      <vt:lpstr>Requirements to Program Source Code</vt:lpstr>
      <vt:lpstr>Control Program Source Code</vt:lpstr>
      <vt:lpstr>Program Source Code Compilation</vt:lpstr>
      <vt:lpstr>Content</vt:lpstr>
      <vt:lpstr>I&amp;C System Full Life Cycle Designing</vt:lpstr>
      <vt:lpstr>Recommendations of International Standards</vt:lpstr>
      <vt:lpstr> I&amp;C Systems Design Levels</vt:lpstr>
      <vt:lpstr>I&amp;C Control Design Process Part</vt:lpstr>
      <vt:lpstr>I&amp;C System Hardware Signal Processing</vt:lpstr>
      <vt:lpstr>Interface for I/O Cards</vt:lpstr>
      <vt:lpstr>Content</vt:lpstr>
      <vt:lpstr>Nord Wind Executive Environment for QNX</vt:lpstr>
      <vt:lpstr>Distributed I&amp;C Systems Architecture</vt:lpstr>
      <vt:lpstr>Run Diagram for Algorithm Execution</vt:lpstr>
      <vt:lpstr>Algorithm Debugging in Controller</vt:lpstr>
      <vt:lpstr>In-Controller Algorithm Debugging Diagram</vt:lpstr>
      <vt:lpstr>Libnеt Network Exchange Module</vt:lpstr>
      <vt:lpstr>In-Controller Program Execution</vt:lpstr>
      <vt:lpstr>Advantages of Nord Wind </vt:lpstr>
      <vt:lpstr>Content</vt:lpstr>
      <vt:lpstr>SimInTech Projects</vt:lpstr>
      <vt:lpstr> Application of SimInTech for QNX in Russia</vt:lpstr>
      <vt:lpstr> Balokovo NPP Reactor Compartment ACS</vt:lpstr>
      <vt:lpstr>SPbAEP Virtual Power Unit</vt:lpstr>
      <vt:lpstr>OKB SUKHOY</vt:lpstr>
      <vt:lpstr>Content</vt:lpstr>
      <vt:lpstr>Benefits from SimInTech IDE</vt:lpstr>
      <vt:lpstr>Презентация PowerPoint</vt:lpstr>
    </vt:vector>
  </TitlesOfParts>
  <Company>privat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Новые технологии</dc:title>
  <dc:creator>Yury Demikhovskiy</dc:creator>
  <cp:lastModifiedBy>Вячеслав Петухов</cp:lastModifiedBy>
  <cp:revision>1960</cp:revision>
  <dcterms:created xsi:type="dcterms:W3CDTF">2013-03-13T15:31:44Z</dcterms:created>
  <dcterms:modified xsi:type="dcterms:W3CDTF">2024-06-25T23:33:21Z</dcterms:modified>
</cp:coreProperties>
</file>