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2"/>
  </p:notesMasterIdLst>
  <p:handoutMasterIdLst>
    <p:handoutMasterId r:id="rId13"/>
  </p:handoutMasterIdLst>
  <p:sldIdLst>
    <p:sldId id="262" r:id="rId5"/>
    <p:sldId id="261" r:id="rId6"/>
    <p:sldId id="525" r:id="rId7"/>
    <p:sldId id="526" r:id="rId8"/>
    <p:sldId id="527" r:id="rId9"/>
    <p:sldId id="528" r:id="rId10"/>
    <p:sldId id="271" r:id="rId11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A56"/>
    <a:srgbClr val="FFE38B"/>
    <a:srgbClr val="FFD347"/>
    <a:srgbClr val="BE9315"/>
    <a:srgbClr val="A5801E"/>
    <a:srgbClr val="F3903C"/>
    <a:srgbClr val="2B137D"/>
    <a:srgbClr val="2C3C7D"/>
    <a:srgbClr val="825134"/>
    <a:srgbClr val="C06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2" autoAdjust="0"/>
    <p:restoredTop sz="92721" autoAdjust="0"/>
  </p:normalViewPr>
  <p:slideViewPr>
    <p:cSldViewPr snapToGrid="0" snapToObjects="1">
      <p:cViewPr varScale="1">
        <p:scale>
          <a:sx n="118" d="100"/>
          <a:sy n="118" d="100"/>
        </p:scale>
        <p:origin x="6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960" y="-112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3713"/>
          </a:xfrm>
          <a:prstGeom prst="rect">
            <a:avLst/>
          </a:prstGeom>
        </p:spPr>
        <p:txBody>
          <a:bodyPr vert="horz" lIns="95228" tIns="47615" rIns="95228" bIns="4761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4"/>
            <a:ext cx="2945659" cy="493713"/>
          </a:xfrm>
          <a:prstGeom prst="rect">
            <a:avLst/>
          </a:prstGeom>
        </p:spPr>
        <p:txBody>
          <a:bodyPr vert="horz" lIns="95228" tIns="47615" rIns="95228" bIns="47615" rtlCol="0"/>
          <a:lstStyle>
            <a:lvl1pPr algn="r">
              <a:defRPr sz="1300"/>
            </a:lvl1pPr>
          </a:lstStyle>
          <a:p>
            <a:fld id="{924D25D9-D657-CE41-A292-69F12DA30479}" type="datetimeFigureOut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378828"/>
            <a:ext cx="2945659" cy="493713"/>
          </a:xfrm>
          <a:prstGeom prst="rect">
            <a:avLst/>
          </a:prstGeom>
        </p:spPr>
        <p:txBody>
          <a:bodyPr vert="horz" lIns="95228" tIns="47615" rIns="95228" bIns="4761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378828"/>
            <a:ext cx="2945659" cy="493713"/>
          </a:xfrm>
          <a:prstGeom prst="rect">
            <a:avLst/>
          </a:prstGeom>
        </p:spPr>
        <p:txBody>
          <a:bodyPr vert="horz" lIns="95228" tIns="47615" rIns="95228" bIns="47615" rtlCol="0" anchor="b"/>
          <a:lstStyle>
            <a:lvl1pPr algn="r">
              <a:defRPr sz="1300"/>
            </a:lvl1pPr>
          </a:lstStyle>
          <a:p>
            <a:fld id="{E9B5FBB6-BC5C-7D45-B1F7-30467EA392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32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3713"/>
          </a:xfrm>
          <a:prstGeom prst="rect">
            <a:avLst/>
          </a:prstGeom>
        </p:spPr>
        <p:txBody>
          <a:bodyPr vert="horz" lIns="95228" tIns="47615" rIns="95228" bIns="4761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4"/>
            <a:ext cx="2945659" cy="493713"/>
          </a:xfrm>
          <a:prstGeom prst="rect">
            <a:avLst/>
          </a:prstGeom>
        </p:spPr>
        <p:txBody>
          <a:bodyPr vert="horz" lIns="95228" tIns="47615" rIns="95228" bIns="47615" rtlCol="0"/>
          <a:lstStyle>
            <a:lvl1pPr algn="r">
              <a:defRPr sz="1300"/>
            </a:lvl1pPr>
          </a:lstStyle>
          <a:p>
            <a:fld id="{730B5278-4CA1-4C4E-B178-2C460E5B3383}" type="datetimeFigureOut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28" tIns="47615" rIns="95228" bIns="476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28" tIns="47615" rIns="95228" bIns="47615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8828"/>
            <a:ext cx="2945659" cy="493713"/>
          </a:xfrm>
          <a:prstGeom prst="rect">
            <a:avLst/>
          </a:prstGeom>
        </p:spPr>
        <p:txBody>
          <a:bodyPr vert="horz" lIns="95228" tIns="47615" rIns="95228" bIns="4761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378828"/>
            <a:ext cx="2945659" cy="493713"/>
          </a:xfrm>
          <a:prstGeom prst="rect">
            <a:avLst/>
          </a:prstGeom>
        </p:spPr>
        <p:txBody>
          <a:bodyPr vert="horz" lIns="95228" tIns="47615" rIns="95228" bIns="47615" rtlCol="0" anchor="b"/>
          <a:lstStyle>
            <a:lvl1pPr algn="r">
              <a:defRPr sz="1300"/>
            </a:lvl1pPr>
          </a:lstStyle>
          <a:p>
            <a:fld id="{CCAB5FFF-301B-284B-814A-299AE5D4C1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9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5FFF-301B-284B-814A-299AE5D4C1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1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F664-1037-418E-B6E9-216AEC2FC1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F664-1037-418E-B6E9-216AEC2FC19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1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F664-1037-418E-B6E9-216AEC2FC19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F664-1037-418E-B6E9-216AEC2FC19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3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F664-1037-418E-B6E9-216AEC2FC19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5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5FFF-301B-284B-814A-299AE5D4C19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3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7235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5310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4146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7087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5412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670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2079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0689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73762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87183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7769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88187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31898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00522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30458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38710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37455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1436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29368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22616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87534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027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67583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87704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50230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19363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34385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15417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91073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58146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80875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38196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5005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66111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97632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35349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72212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0500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3880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0968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4302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0902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0437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9163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2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2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8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4587-A3F1-47A4-907C-2FC5A84A1EE7}" type="datetime1">
              <a:rPr lang="en-US" smtClean="0"/>
              <a:pPr/>
              <a:t>7/26/23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19EF-04A4-854E-8AD6-390587D11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0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hyperlink" Target="mailto:info@3v-servic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30199" y="594928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C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3VS LLS</a:t>
            </a:r>
            <a:endParaRPr lang="ru-RU" dirty="0">
              <a:solidFill>
                <a:srgbClr val="2C3C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7F59CE-E9DE-472B-2412-5E8A4C0627DA}"/>
              </a:ext>
            </a:extLst>
          </p:cNvPr>
          <p:cNvSpPr txBox="1">
            <a:spLocks noChangeArrowheads="1"/>
          </p:cNvSpPr>
          <p:nvPr/>
        </p:nvSpPr>
        <p:spPr>
          <a:xfrm>
            <a:off x="245654" y="2970727"/>
            <a:ext cx="8689769" cy="610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2C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en-US" dirty="0">
                <a:solidFill>
                  <a:srgbClr val="2C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Electrical drive</a:t>
            </a:r>
            <a:r>
              <a:rPr lang="ru-RU" dirty="0">
                <a:solidFill>
                  <a:srgbClr val="2C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lang="en-US" dirty="0">
                <a:solidFill>
                  <a:srgbClr val="2C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blocks library</a:t>
            </a:r>
            <a:endParaRPr lang="ru-RU" dirty="0">
              <a:solidFill>
                <a:srgbClr val="2C3C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"/>
    </mc:Choice>
    <mc:Fallback xmlns="">
      <p:transition spd="slow" advTm="8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1256C4-6DC7-466E-00BE-EADC2DE8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811"/>
            <a:ext cx="9082453" cy="762767"/>
          </a:xfrm>
        </p:spPr>
        <p:txBody>
          <a:bodyPr/>
          <a:lstStyle/>
          <a:p>
            <a:r>
              <a:rPr lang="en-US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setting parameter for</a:t>
            </a:r>
            <a:r>
              <a:rPr lang="ru-RU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PMSM</a:t>
            </a:r>
            <a:endParaRPr lang="ru-RU" sz="360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5FFE0F9-8B5E-679B-43F0-ADD070CE61C7}"/>
              </a:ext>
            </a:extLst>
          </p:cNvPr>
          <p:cNvSpPr txBox="1">
            <a:spLocks/>
          </p:cNvSpPr>
          <p:nvPr/>
        </p:nvSpPr>
        <p:spPr bwMode="auto">
          <a:xfrm>
            <a:off x="436146" y="4941366"/>
            <a:ext cx="8196226" cy="137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parameters of motor can be take in account for simulation such as:</a:t>
            </a:r>
            <a:endParaRPr lang="ru-RU" sz="1800" b="1" kern="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 of an electromotive force</a:t>
            </a:r>
            <a:endParaRPr lang="ru-RU" sz="1800" kern="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loss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steel </a:t>
            </a:r>
            <a:endParaRPr lang="ru-RU" sz="1800" kern="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 on</a:t>
            </a:r>
            <a:endParaRPr lang="ru-RU" sz="1800" kern="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kern="0" dirty="0">
              <a:solidFill>
                <a:srgbClr val="0C0A56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746EA89-E5A8-91C0-2AFA-52704E794324}"/>
              </a:ext>
            </a:extLst>
          </p:cNvPr>
          <p:cNvSpPr txBox="1">
            <a:spLocks/>
          </p:cNvSpPr>
          <p:nvPr/>
        </p:nvSpPr>
        <p:spPr bwMode="auto">
          <a:xfrm>
            <a:off x="591774" y="1156166"/>
            <a:ext cx="5789051" cy="17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parameters must be set to tune a model of the motor</a:t>
            </a:r>
            <a:r>
              <a:rPr lang="ru-RU" sz="1800" b="1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start angle of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rotor</a:t>
            </a:r>
            <a:endParaRPr lang="ru-RU" sz="1800" kern="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Inductivity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axis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  <a:p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Inductivity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axis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rotor flux linkage </a:t>
            </a:r>
            <a:endParaRPr lang="ru-RU" sz="1800" kern="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stator resistance </a:t>
            </a:r>
            <a:endParaRPr lang="ru-RU" sz="1800" kern="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of pair op poles </a:t>
            </a:r>
            <a:endParaRPr lang="ru-RU" sz="1800" kern="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kern="0" dirty="0">
              <a:solidFill>
                <a:srgbClr val="0C0A56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162CA1-A467-0B60-E57F-339805B28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69" t="18533" r="65527" b="6103"/>
          <a:stretch/>
        </p:blipFill>
        <p:spPr>
          <a:xfrm>
            <a:off x="4231103" y="1602145"/>
            <a:ext cx="1306285" cy="182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F81FE9-89FD-9176-8E40-664060381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204" y="2210363"/>
            <a:ext cx="3158098" cy="273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263A774-927A-17D4-4788-1647D9A6C86E}"/>
              </a:ext>
            </a:extLst>
          </p:cNvPr>
          <p:cNvSpPr txBox="1">
            <a:spLocks/>
          </p:cNvSpPr>
          <p:nvPr/>
        </p:nvSpPr>
        <p:spPr>
          <a:xfrm>
            <a:off x="329835" y="1650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model of an electro driver</a:t>
            </a:r>
            <a:endParaRPr lang="ru-RU" sz="360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95606823-6272-0782-2681-B86F88D0F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65" y="1165126"/>
            <a:ext cx="5394606" cy="244373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electro driver model consists</a:t>
            </a:r>
            <a:r>
              <a:rPr lang="ru-RU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of a</a:t>
            </a:r>
            <a:r>
              <a:rPr lang="ru-RU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lang="ru-RU" sz="180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of power converse unit</a:t>
            </a:r>
            <a:endParaRPr lang="ru-RU" sz="180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of mechanical transmission</a:t>
            </a:r>
            <a:endParaRPr lang="ru-RU" sz="180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of control systems</a:t>
            </a:r>
            <a:endParaRPr lang="ru-RU" sz="180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C92563A7-81F6-41FC-B888-430EEA861977}"/>
              </a:ext>
            </a:extLst>
          </p:cNvPr>
          <p:cNvSpPr txBox="1">
            <a:spLocks/>
          </p:cNvSpPr>
          <p:nvPr/>
        </p:nvSpPr>
        <p:spPr bwMode="auto">
          <a:xfrm>
            <a:off x="457200" y="5839146"/>
            <a:ext cx="8387862" cy="69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SimInTech provide a set of demo projects  which can be used as a prototype for a real project</a:t>
            </a:r>
            <a:r>
              <a:rPr lang="en-US" sz="1600" b="1" kern="0" dirty="0">
                <a:solidFill>
                  <a:srgbClr val="0C0A56"/>
                </a:solidFill>
              </a:rPr>
              <a:t>.</a:t>
            </a:r>
            <a:endParaRPr lang="ru-RU" sz="1600" b="1" kern="0" dirty="0">
              <a:solidFill>
                <a:srgbClr val="0C0A56"/>
              </a:solidFill>
            </a:endParaRPr>
          </a:p>
          <a:p>
            <a:endParaRPr lang="ru-RU" sz="1600" kern="0" dirty="0">
              <a:solidFill>
                <a:srgbClr val="0C0A56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E5ECAAA-791E-DF41-6CCA-858016CFB217}"/>
              </a:ext>
            </a:extLst>
          </p:cNvPr>
          <p:cNvSpPr txBox="1">
            <a:spLocks/>
          </p:cNvSpPr>
          <p:nvPr/>
        </p:nvSpPr>
        <p:spPr bwMode="auto">
          <a:xfrm>
            <a:off x="457200" y="3010756"/>
            <a:ext cx="5903511" cy="14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model of electro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created by using a standard blocks from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 driver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library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IGBT-invertor, controller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PWM-generator and so on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set a parameters for this elements</a:t>
            </a:r>
            <a:r>
              <a:rPr lang="ru-RU" sz="1800" kern="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kern="0" dirty="0">
              <a:solidFill>
                <a:srgbClr val="0C0A56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6C59D2-449C-395D-7383-04FB34A0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417" y="4090838"/>
            <a:ext cx="1262383" cy="166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7DB480C-86EC-DF8B-8FED-E59C48850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711" y="1190674"/>
            <a:ext cx="2443937" cy="2651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AA11AF-C1BD-2A51-F323-5E1E919CD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600" y="4004928"/>
            <a:ext cx="2191095" cy="166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2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4041C-639A-67D6-1910-778D44FF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71" y="386618"/>
            <a:ext cx="8922455" cy="85285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ru-RU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40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en-US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br>
              <a:rPr lang="en-US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velocity of PMSM</a:t>
            </a:r>
            <a:endParaRPr lang="ru-RU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2302D92C-61EF-7B8B-91D7-BB5EE11DF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8" y="1908313"/>
            <a:ext cx="5232890" cy="370596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2BDDFA-12DB-138B-103E-13BA09883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16" y="1904699"/>
            <a:ext cx="2823401" cy="37059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B75F6-8337-A54B-B021-6D10740623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t="-3499" b="15217"/>
          <a:stretch/>
        </p:blipFill>
        <p:spPr>
          <a:xfrm>
            <a:off x="2067338" y="2901562"/>
            <a:ext cx="858631" cy="7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3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F83FB-B07D-A978-029C-C7F86B1F770F}"/>
              </a:ext>
            </a:extLst>
          </p:cNvPr>
          <p:cNvSpPr txBox="1">
            <a:spLocks/>
          </p:cNvSpPr>
          <p:nvPr/>
        </p:nvSpPr>
        <p:spPr>
          <a:xfrm>
            <a:off x="367748" y="1392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SimInTech features </a:t>
            </a:r>
            <a:endParaRPr lang="ru-RU" sz="360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5F84EF9-71A4-7921-B537-3FBC248E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282230"/>
            <a:ext cx="8050696" cy="242124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SimInTech use a different integration time step for different part of an electro driver model</a:t>
            </a:r>
            <a:r>
              <a:rPr lang="ru-RU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makes possible easy simulation a digital system with a different time discretization</a:t>
            </a:r>
            <a:r>
              <a:rPr lang="ru-RU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simulation model becomes more authentical</a:t>
            </a:r>
            <a:r>
              <a:rPr lang="ru-RU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automatically generation </a:t>
            </a:r>
            <a:r>
              <a:rPr lang="ru-RU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for control unit of</a:t>
            </a:r>
            <a:r>
              <a:rPr lang="ru-RU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 drive</a:t>
            </a:r>
            <a:r>
              <a:rPr lang="ru-RU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US" sz="180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SimInTech diagram = Program</a:t>
            </a:r>
            <a:r>
              <a:rPr lang="en-US" sz="18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42720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161E2-57F6-7080-5DFD-BBBF176A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C0A56"/>
                </a:solidFill>
              </a:rPr>
              <a:t>SimInTech </a:t>
            </a:r>
            <a:r>
              <a:rPr lang="ru-RU" sz="3600" dirty="0">
                <a:solidFill>
                  <a:srgbClr val="0C0A56"/>
                </a:solidFill>
              </a:rPr>
              <a:t>+ </a:t>
            </a:r>
            <a:r>
              <a:rPr lang="en-US" sz="3600" dirty="0">
                <a:solidFill>
                  <a:srgbClr val="0C0A56"/>
                </a:solidFill>
              </a:rPr>
              <a:t>EASITECH</a:t>
            </a:r>
            <a:br>
              <a:rPr lang="en-US" sz="3600" dirty="0">
                <a:solidFill>
                  <a:srgbClr val="0C0A56"/>
                </a:solidFill>
              </a:rPr>
            </a:br>
            <a:r>
              <a:rPr lang="en-US" sz="3600" dirty="0">
                <a:solidFill>
                  <a:srgbClr val="0C0A56"/>
                </a:solidFill>
              </a:rPr>
              <a:t>for electro</a:t>
            </a:r>
            <a:r>
              <a:rPr lang="ru-RU" sz="3600" dirty="0">
                <a:solidFill>
                  <a:srgbClr val="0C0A56"/>
                </a:solidFill>
              </a:rPr>
              <a:t> </a:t>
            </a:r>
            <a:r>
              <a:rPr lang="en-US" sz="3600" dirty="0">
                <a:solidFill>
                  <a:srgbClr val="0C0A56"/>
                </a:solidFill>
              </a:rPr>
              <a:t>driver </a:t>
            </a:r>
            <a:endParaRPr lang="ru-RU" sz="3600" dirty="0">
              <a:solidFill>
                <a:srgbClr val="0C0A56"/>
              </a:solidFill>
            </a:endParaRPr>
          </a:p>
        </p:txBody>
      </p:sp>
      <p:sp>
        <p:nvSpPr>
          <p:cNvPr id="4" name="Стрелка вправо 85">
            <a:extLst>
              <a:ext uri="{FF2B5EF4-FFF2-40B4-BE49-F238E27FC236}">
                <a16:creationId xmlns:a16="http://schemas.microsoft.com/office/drawing/2014/main" id="{0AD0AAD8-0FB7-566A-9BB8-093F8E7D7D35}"/>
              </a:ext>
            </a:extLst>
          </p:cNvPr>
          <p:cNvSpPr/>
          <p:nvPr/>
        </p:nvSpPr>
        <p:spPr>
          <a:xfrm rot="5400000">
            <a:off x="2963193" y="3851652"/>
            <a:ext cx="810172" cy="566431"/>
          </a:xfrm>
          <a:prstGeom prst="rightArrow">
            <a:avLst>
              <a:gd name="adj1" fmla="val 50000"/>
              <a:gd name="adj2" fmla="val 52483"/>
            </a:avLst>
          </a:prstGeom>
          <a:solidFill>
            <a:srgbClr val="0C0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b="1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CC87E-F8C1-1928-85A9-99AC35360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110" y="5413685"/>
            <a:ext cx="1761371" cy="316497"/>
          </a:xfrm>
          <a:prstGeom prst="rect">
            <a:avLst/>
          </a:prstGeom>
        </p:spPr>
      </p:pic>
      <p:sp>
        <p:nvSpPr>
          <p:cNvPr id="6" name="Прямоугольник: скругленные углы 133">
            <a:extLst>
              <a:ext uri="{FF2B5EF4-FFF2-40B4-BE49-F238E27FC236}">
                <a16:creationId xmlns:a16="http://schemas.microsoft.com/office/drawing/2014/main" id="{87B19144-8384-94BC-3269-CFC42507FFEC}"/>
              </a:ext>
            </a:extLst>
          </p:cNvPr>
          <p:cNvSpPr>
            <a:spLocks noChangeAspect="1"/>
          </p:cNvSpPr>
          <p:nvPr/>
        </p:nvSpPr>
        <p:spPr>
          <a:xfrm>
            <a:off x="736578" y="2923625"/>
            <a:ext cx="2674948" cy="5038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DESIGN</a:t>
            </a:r>
            <a:endParaRPr lang="ru-RU" b="1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CF3211-EB26-B657-3F56-487BF93BE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5" y="3530992"/>
            <a:ext cx="1394919" cy="5722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CA4A4E-324F-ED94-D8C4-97BA9F76F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7" y="4147738"/>
            <a:ext cx="2151103" cy="1069262"/>
          </a:xfrm>
          <a:prstGeom prst="rect">
            <a:avLst/>
          </a:prstGeom>
        </p:spPr>
      </p:pic>
      <p:sp>
        <p:nvSpPr>
          <p:cNvPr id="9" name="Стрелка вправо 85">
            <a:extLst>
              <a:ext uri="{FF2B5EF4-FFF2-40B4-BE49-F238E27FC236}">
                <a16:creationId xmlns:a16="http://schemas.microsoft.com/office/drawing/2014/main" id="{40B4D706-46C5-00B1-BEB5-EB69131DD6B0}"/>
              </a:ext>
            </a:extLst>
          </p:cNvPr>
          <p:cNvSpPr/>
          <p:nvPr/>
        </p:nvSpPr>
        <p:spPr>
          <a:xfrm>
            <a:off x="3500734" y="2892317"/>
            <a:ext cx="646134" cy="566431"/>
          </a:xfrm>
          <a:prstGeom prst="rightArrow">
            <a:avLst>
              <a:gd name="adj1" fmla="val 50000"/>
              <a:gd name="adj2" fmla="val 52483"/>
            </a:avLst>
          </a:prstGeom>
          <a:solidFill>
            <a:srgbClr val="0C0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b="1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133">
            <a:extLst>
              <a:ext uri="{FF2B5EF4-FFF2-40B4-BE49-F238E27FC236}">
                <a16:creationId xmlns:a16="http://schemas.microsoft.com/office/drawing/2014/main" id="{C0F78952-BBC2-AEAE-8067-5867937E119E}"/>
              </a:ext>
            </a:extLst>
          </p:cNvPr>
          <p:cNvSpPr>
            <a:spLocks noChangeAspect="1"/>
          </p:cNvSpPr>
          <p:nvPr/>
        </p:nvSpPr>
        <p:spPr>
          <a:xfrm>
            <a:off x="4236075" y="2935241"/>
            <a:ext cx="2108345" cy="5038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endParaRPr lang="ru-RU" b="1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FF3D9-56EB-CC51-DBA9-55B7EDF0D985}"/>
              </a:ext>
            </a:extLst>
          </p:cNvPr>
          <p:cNvSpPr txBox="1"/>
          <p:nvPr/>
        </p:nvSpPr>
        <p:spPr>
          <a:xfrm>
            <a:off x="3656150" y="3780100"/>
            <a:ext cx="182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0A56"/>
                </a:solidFill>
              </a:rPr>
              <a:t>simulation</a:t>
            </a:r>
          </a:p>
          <a:p>
            <a:r>
              <a:rPr lang="en-US" dirty="0">
                <a:solidFill>
                  <a:srgbClr val="0C0A56"/>
                </a:solidFill>
              </a:rPr>
              <a:t>model parameter</a:t>
            </a:r>
            <a:endParaRPr lang="ru-RU" dirty="0">
              <a:solidFill>
                <a:srgbClr val="0C0A56"/>
              </a:solidFill>
            </a:endParaRPr>
          </a:p>
        </p:txBody>
      </p:sp>
      <p:sp>
        <p:nvSpPr>
          <p:cNvPr id="12" name="Прямоугольник: скругленные углы 133">
            <a:extLst>
              <a:ext uri="{FF2B5EF4-FFF2-40B4-BE49-F238E27FC236}">
                <a16:creationId xmlns:a16="http://schemas.microsoft.com/office/drawing/2014/main" id="{3435E51E-4E7E-6277-E487-F3FE620153E4}"/>
              </a:ext>
            </a:extLst>
          </p:cNvPr>
          <p:cNvSpPr>
            <a:spLocks noChangeAspect="1"/>
          </p:cNvSpPr>
          <p:nvPr/>
        </p:nvSpPr>
        <p:spPr>
          <a:xfrm>
            <a:off x="5092796" y="4840672"/>
            <a:ext cx="2491872" cy="4693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design</a:t>
            </a:r>
            <a:endParaRPr lang="ru-RU" b="1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7699ED-D9D2-D577-F93F-3B3471D2CC28}"/>
              </a:ext>
            </a:extLst>
          </p:cNvPr>
          <p:cNvSpPr txBox="1"/>
          <p:nvPr/>
        </p:nvSpPr>
        <p:spPr>
          <a:xfrm>
            <a:off x="3070597" y="2188696"/>
            <a:ext cx="1401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C0A56"/>
                </a:solidFill>
              </a:rPr>
              <a:t>Manufacture</a:t>
            </a:r>
          </a:p>
          <a:p>
            <a:pPr algn="ctr"/>
            <a:r>
              <a:rPr lang="en-US" dirty="0">
                <a:solidFill>
                  <a:srgbClr val="0C0A56"/>
                </a:solidFill>
              </a:rPr>
              <a:t>date</a:t>
            </a:r>
            <a:endParaRPr lang="ru-RU" dirty="0">
              <a:solidFill>
                <a:srgbClr val="0C0A56"/>
              </a:solidFill>
            </a:endParaRPr>
          </a:p>
        </p:txBody>
      </p:sp>
      <p:sp>
        <p:nvSpPr>
          <p:cNvPr id="14" name="Стрелка вправо 85">
            <a:extLst>
              <a:ext uri="{FF2B5EF4-FFF2-40B4-BE49-F238E27FC236}">
                <a16:creationId xmlns:a16="http://schemas.microsoft.com/office/drawing/2014/main" id="{60119084-BFA0-6553-3582-3337BAA5B4E1}"/>
              </a:ext>
            </a:extLst>
          </p:cNvPr>
          <p:cNvSpPr/>
          <p:nvPr/>
        </p:nvSpPr>
        <p:spPr>
          <a:xfrm rot="16200000">
            <a:off x="7116680" y="3851651"/>
            <a:ext cx="810172" cy="566431"/>
          </a:xfrm>
          <a:prstGeom prst="rightArrow">
            <a:avLst>
              <a:gd name="adj1" fmla="val 50000"/>
              <a:gd name="adj2" fmla="val 52483"/>
            </a:avLst>
          </a:prstGeom>
          <a:solidFill>
            <a:srgbClr val="0C0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b="1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BF36B-88D3-1BC6-37A1-6CD9E0D7EBF0}"/>
              </a:ext>
            </a:extLst>
          </p:cNvPr>
          <p:cNvSpPr txBox="1"/>
          <p:nvPr/>
        </p:nvSpPr>
        <p:spPr>
          <a:xfrm>
            <a:off x="7773706" y="3861006"/>
            <a:ext cx="100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0A56"/>
                </a:solidFill>
              </a:rPr>
              <a:t>control</a:t>
            </a:r>
          </a:p>
          <a:p>
            <a:r>
              <a:rPr lang="en-US" dirty="0">
                <a:solidFill>
                  <a:srgbClr val="0C0A56"/>
                </a:solidFill>
              </a:rPr>
              <a:t>software</a:t>
            </a:r>
            <a:endParaRPr lang="ru-RU" dirty="0">
              <a:solidFill>
                <a:srgbClr val="0C0A56"/>
              </a:solidFill>
            </a:endParaRPr>
          </a:p>
        </p:txBody>
      </p:sp>
      <p:sp>
        <p:nvSpPr>
          <p:cNvPr id="16" name="Прямоугольник: скругленные углы 133">
            <a:extLst>
              <a:ext uri="{FF2B5EF4-FFF2-40B4-BE49-F238E27FC236}">
                <a16:creationId xmlns:a16="http://schemas.microsoft.com/office/drawing/2014/main" id="{DAE20FC1-B66D-FBCD-29E3-1BA0AD8107DB}"/>
              </a:ext>
            </a:extLst>
          </p:cNvPr>
          <p:cNvSpPr>
            <a:spLocks noChangeAspect="1"/>
          </p:cNvSpPr>
          <p:nvPr/>
        </p:nvSpPr>
        <p:spPr>
          <a:xfrm>
            <a:off x="3066708" y="4819122"/>
            <a:ext cx="1832075" cy="4736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 model</a:t>
            </a:r>
            <a:endParaRPr lang="ru-RU" b="1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85">
            <a:extLst>
              <a:ext uri="{FF2B5EF4-FFF2-40B4-BE49-F238E27FC236}">
                <a16:creationId xmlns:a16="http://schemas.microsoft.com/office/drawing/2014/main" id="{CCF6F2EC-9557-574F-3F02-BD2FF81D674C}"/>
              </a:ext>
            </a:extLst>
          </p:cNvPr>
          <p:cNvSpPr/>
          <p:nvPr/>
        </p:nvSpPr>
        <p:spPr>
          <a:xfrm>
            <a:off x="6430270" y="2892317"/>
            <a:ext cx="646134" cy="566431"/>
          </a:xfrm>
          <a:prstGeom prst="rightArrow">
            <a:avLst>
              <a:gd name="adj1" fmla="val 50000"/>
              <a:gd name="adj2" fmla="val 52483"/>
            </a:avLst>
          </a:prstGeom>
          <a:solidFill>
            <a:srgbClr val="0C0A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b="1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042518-D61C-66BC-CFE8-AD82DCF41CA0}"/>
              </a:ext>
            </a:extLst>
          </p:cNvPr>
          <p:cNvSpPr txBox="1"/>
          <p:nvPr/>
        </p:nvSpPr>
        <p:spPr>
          <a:xfrm>
            <a:off x="6400948" y="231506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C0A56"/>
                </a:solidFill>
              </a:rPr>
              <a:t>motor</a:t>
            </a:r>
            <a:endParaRPr lang="ru-RU" dirty="0">
              <a:solidFill>
                <a:srgbClr val="0C0A56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22E5A2-CE01-72E3-FECE-2BF1089E0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61" y="2241353"/>
            <a:ext cx="1546639" cy="14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/>
        </p:nvSpPr>
        <p:spPr>
          <a:xfrm>
            <a:off x="2263369" y="2529231"/>
            <a:ext cx="4617263" cy="2728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lvl="1" algn="ctr">
              <a:lnSpc>
                <a:spcPct val="114000"/>
              </a:lnSpc>
              <a:spcBef>
                <a:spcPts val="600"/>
              </a:spcBef>
              <a:buClr>
                <a:srgbClr val="FF6600"/>
              </a:buClr>
            </a:pPr>
            <a:r>
              <a:rPr lang="en-US" sz="2400" noProof="1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Viacheslav Petukhov</a:t>
            </a:r>
            <a:endParaRPr lang="ru-RU" sz="2400" noProof="1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" lvl="1" algn="ctr">
              <a:lnSpc>
                <a:spcPct val="114000"/>
              </a:lnSpc>
              <a:spcBef>
                <a:spcPts val="600"/>
              </a:spcBef>
              <a:buClr>
                <a:srgbClr val="FF6600"/>
              </a:buClr>
            </a:pPr>
            <a:r>
              <a:rPr lang="ru-RU" sz="2400" noProof="1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(926) 531 88 97</a:t>
            </a:r>
          </a:p>
          <a:p>
            <a:pPr marL="7200" lvl="1" algn="ctr">
              <a:lnSpc>
                <a:spcPct val="114000"/>
              </a:lnSpc>
              <a:spcBef>
                <a:spcPts val="600"/>
              </a:spcBef>
              <a:buClr>
                <a:srgbClr val="FF6600"/>
              </a:buClr>
            </a:pPr>
            <a:r>
              <a:rPr lang="en-US" sz="24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info@3v-services.com</a:t>
            </a:r>
            <a:endParaRPr lang="en-US" sz="2400" dirty="0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" lvl="1" algn="ctr">
              <a:lnSpc>
                <a:spcPct val="114000"/>
              </a:lnSpc>
              <a:spcBef>
                <a:spcPts val="600"/>
              </a:spcBef>
              <a:buClr>
                <a:srgbClr val="FF6600"/>
              </a:buClr>
            </a:pPr>
            <a:r>
              <a:rPr lang="ru-RU" sz="24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ф: +7 (495) 221 22 53</a:t>
            </a:r>
          </a:p>
          <a:p>
            <a:pPr marL="0" lvl="1" algn="ctr">
              <a:lnSpc>
                <a:spcPct val="114000"/>
              </a:lnSpc>
              <a:spcBef>
                <a:spcPts val="600"/>
              </a:spcBef>
            </a:pPr>
            <a:r>
              <a:rPr lang="en-US" sz="2400" noProof="1">
                <a:solidFill>
                  <a:srgbClr val="0C0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3VS LLS</a:t>
            </a:r>
            <a:endParaRPr lang="ru-RU" sz="2400" noProof="1">
              <a:solidFill>
                <a:srgbClr val="0C0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endParaRPr lang="en-US" sz="2400" dirty="0">
              <a:solidFill>
                <a:srgbClr val="0C0A56"/>
              </a:solidFill>
              <a:latin typeface="BankGothicMedium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InTech - для ВПК v2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mInTech - сквозное проектирование алгоритмов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 компании для СМ v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ОА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SimInTech - для ВПК v2</Template>
  <TotalTime>118728</TotalTime>
  <Words>299</Words>
  <Application>Microsoft Macintosh PowerPoint</Application>
  <PresentationFormat>Экран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BankGothicMediumC</vt:lpstr>
      <vt:lpstr>Calibri</vt:lpstr>
      <vt:lpstr>SimInTech - для ВПК v2</vt:lpstr>
      <vt:lpstr>SimInTech - сквозное проектирование алгоритмов</vt:lpstr>
      <vt:lpstr>O компании для СМ v2</vt:lpstr>
      <vt:lpstr>ОАК</vt:lpstr>
      <vt:lpstr>Презентация PowerPoint</vt:lpstr>
      <vt:lpstr>Example setting parameter for PMSM</vt:lpstr>
      <vt:lpstr>Презентация PowerPoint</vt:lpstr>
      <vt:lpstr>Example of a vector control  for velocity of PMSM</vt:lpstr>
      <vt:lpstr>Презентация PowerPoint</vt:lpstr>
      <vt:lpstr>SimInTech + EASITECH for electro driver </vt:lpstr>
      <vt:lpstr>Презентация PowerPoint</vt:lpstr>
    </vt:vector>
  </TitlesOfParts>
  <Company>privat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технологии</dc:title>
  <dc:creator>Yury Demikhovskiy</dc:creator>
  <cp:lastModifiedBy>Вячеслав Петухов</cp:lastModifiedBy>
  <cp:revision>3339</cp:revision>
  <cp:lastPrinted>2019-08-26T16:53:20Z</cp:lastPrinted>
  <dcterms:created xsi:type="dcterms:W3CDTF">2013-03-13T15:31:44Z</dcterms:created>
  <dcterms:modified xsi:type="dcterms:W3CDTF">2023-07-26T14:12:15Z</dcterms:modified>
</cp:coreProperties>
</file>